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25.xml" ContentType="application/vnd.openxmlformats-officedocument.presentationml.notesSlide+xml"/>
  <Override PartName="/ppt/tags/tag124.xml" ContentType="application/vnd.openxmlformats-officedocument.presentationml.tags+xml"/>
  <Override PartName="/ppt/notesSlides/notesSlide26.xml" ContentType="application/vnd.openxmlformats-officedocument.presentationml.notesSlide+xml"/>
  <Override PartName="/ppt/tags/tag125.xml" ContentType="application/vnd.openxmlformats-officedocument.presentationml.tags+xml"/>
  <Override PartName="/ppt/notesSlides/notesSlide27.xml" ContentType="application/vnd.openxmlformats-officedocument.presentationml.notesSlide+xml"/>
  <Override PartName="/ppt/tags/tag126.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6" r:id="rId5"/>
    <p:sldId id="561" r:id="rId6"/>
    <p:sldId id="267" r:id="rId7"/>
    <p:sldId id="445" r:id="rId8"/>
    <p:sldId id="269" r:id="rId9"/>
    <p:sldId id="539" r:id="rId10"/>
    <p:sldId id="526" r:id="rId11"/>
    <p:sldId id="540" r:id="rId12"/>
    <p:sldId id="541" r:id="rId13"/>
    <p:sldId id="542" r:id="rId14"/>
    <p:sldId id="543" r:id="rId15"/>
    <p:sldId id="544" r:id="rId16"/>
    <p:sldId id="545" r:id="rId17"/>
    <p:sldId id="546" r:id="rId18"/>
    <p:sldId id="548" r:id="rId19"/>
    <p:sldId id="547" r:id="rId20"/>
    <p:sldId id="549" r:id="rId21"/>
    <p:sldId id="550" r:id="rId22"/>
    <p:sldId id="551" r:id="rId23"/>
    <p:sldId id="552" r:id="rId24"/>
    <p:sldId id="553" r:id="rId25"/>
    <p:sldId id="563" r:id="rId26"/>
    <p:sldId id="555" r:id="rId27"/>
    <p:sldId id="556" r:id="rId28"/>
    <p:sldId id="557" r:id="rId29"/>
    <p:sldId id="558" r:id="rId30"/>
    <p:sldId id="559" r:id="rId31"/>
    <p:sldId id="562" r:id="rId32"/>
  </p:sldIdLst>
  <p:sldSz cx="9906000" cy="6858000" type="A4"/>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0" userDrawn="1">
          <p15:clr>
            <a:srgbClr val="A4A3A4"/>
          </p15:clr>
        </p15:guide>
        <p15:guide id="3" orient="horz" pos="1344" userDrawn="1">
          <p15:clr>
            <a:srgbClr val="A4A3A4"/>
          </p15:clr>
        </p15:guide>
        <p15:guide id="4" orient="horz" pos="4292" userDrawn="1">
          <p15:clr>
            <a:srgbClr val="A4A3A4"/>
          </p15:clr>
        </p15:guide>
        <p15:guide id="5" pos="3689" userDrawn="1">
          <p15:clr>
            <a:srgbClr val="A4A3A4"/>
          </p15:clr>
        </p15:guide>
        <p15:guide id="6" orient="horz" pos="1933" userDrawn="1">
          <p15:clr>
            <a:srgbClr val="A4A3A4"/>
          </p15:clr>
        </p15:guide>
        <p15:guide id="8" pos="5932" userDrawn="1">
          <p15:clr>
            <a:srgbClr val="A4A3A4"/>
          </p15:clr>
        </p15:guide>
        <p15:guide id="9" orient="horz" pos="640" userDrawn="1">
          <p15:clr>
            <a:srgbClr val="A4A3A4"/>
          </p15:clr>
        </p15:guide>
        <p15:guide id="10" orient="horz" pos="2296" userDrawn="1">
          <p15:clr>
            <a:srgbClr val="A4A3A4"/>
          </p15:clr>
        </p15:guide>
        <p15:guide id="11" pos="3794" userDrawn="1">
          <p15:clr>
            <a:srgbClr val="A4A3A4"/>
          </p15:clr>
        </p15:guide>
        <p15:guide id="12" orient="horz" userDrawn="1">
          <p15:clr>
            <a:srgbClr val="A4A3A4"/>
          </p15:clr>
        </p15:guide>
        <p15:guide id="13" pos="1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100" d="100"/>
          <a:sy n="100" d="100"/>
        </p:scale>
        <p:origin x="366" y="-1062"/>
      </p:cViewPr>
      <p:guideLst>
        <p:guide pos="980"/>
        <p:guide orient="horz" pos="1344"/>
        <p:guide orient="horz" pos="4292"/>
        <p:guide pos="3689"/>
        <p:guide orient="horz" pos="1933"/>
        <p:guide pos="5932"/>
        <p:guide orient="horz" pos="640"/>
        <p:guide orient="horz" pos="2296"/>
        <p:guide pos="3794"/>
        <p:guide orient="horz"/>
        <p:guide pos="1817"/>
      </p:guideLst>
    </p:cSldViewPr>
  </p:slideViewPr>
  <p:outlineViewPr>
    <p:cViewPr>
      <p:scale>
        <a:sx n="33" d="100"/>
        <a:sy n="33" d="100"/>
      </p:scale>
      <p:origin x="0" y="-2609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dirty="0"/>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dirty="0"/>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dirty="0"/>
          </a:p>
        </p:txBody>
      </p:sp>
    </p:spTree>
    <p:extLst>
      <p:ext uri="{BB962C8B-B14F-4D97-AF65-F5344CB8AC3E}">
        <p14:creationId xmlns:p14="http://schemas.microsoft.com/office/powerpoint/2010/main" val="415974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dirty="0"/>
          </a:p>
        </p:txBody>
      </p:sp>
    </p:spTree>
    <p:extLst>
      <p:ext uri="{BB962C8B-B14F-4D97-AF65-F5344CB8AC3E}">
        <p14:creationId xmlns:p14="http://schemas.microsoft.com/office/powerpoint/2010/main" val="280976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dirty="0"/>
          </a:p>
        </p:txBody>
      </p:sp>
    </p:spTree>
    <p:extLst>
      <p:ext uri="{BB962C8B-B14F-4D97-AF65-F5344CB8AC3E}">
        <p14:creationId xmlns:p14="http://schemas.microsoft.com/office/powerpoint/2010/main" val="2956212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dirty="0"/>
          </a:p>
        </p:txBody>
      </p:sp>
    </p:spTree>
    <p:extLst>
      <p:ext uri="{BB962C8B-B14F-4D97-AF65-F5344CB8AC3E}">
        <p14:creationId xmlns:p14="http://schemas.microsoft.com/office/powerpoint/2010/main" val="3261990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14</a:t>
            </a:fld>
            <a:endParaRPr lang="en-US" dirty="0"/>
          </a:p>
        </p:txBody>
      </p:sp>
    </p:spTree>
    <p:extLst>
      <p:ext uri="{BB962C8B-B14F-4D97-AF65-F5344CB8AC3E}">
        <p14:creationId xmlns:p14="http://schemas.microsoft.com/office/powerpoint/2010/main" val="1275629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15</a:t>
            </a:fld>
            <a:endParaRPr lang="en-US" dirty="0"/>
          </a:p>
        </p:txBody>
      </p:sp>
    </p:spTree>
    <p:extLst>
      <p:ext uri="{BB962C8B-B14F-4D97-AF65-F5344CB8AC3E}">
        <p14:creationId xmlns:p14="http://schemas.microsoft.com/office/powerpoint/2010/main" val="90706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16</a:t>
            </a:fld>
            <a:endParaRPr lang="en-US" dirty="0"/>
          </a:p>
        </p:txBody>
      </p:sp>
    </p:spTree>
    <p:extLst>
      <p:ext uri="{BB962C8B-B14F-4D97-AF65-F5344CB8AC3E}">
        <p14:creationId xmlns:p14="http://schemas.microsoft.com/office/powerpoint/2010/main" val="173088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17</a:t>
            </a:fld>
            <a:endParaRPr lang="en-US" dirty="0"/>
          </a:p>
        </p:txBody>
      </p:sp>
    </p:spTree>
    <p:extLst>
      <p:ext uri="{BB962C8B-B14F-4D97-AF65-F5344CB8AC3E}">
        <p14:creationId xmlns:p14="http://schemas.microsoft.com/office/powerpoint/2010/main" val="1672354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18</a:t>
            </a:fld>
            <a:endParaRPr lang="en-US" dirty="0"/>
          </a:p>
        </p:txBody>
      </p:sp>
    </p:spTree>
    <p:extLst>
      <p:ext uri="{BB962C8B-B14F-4D97-AF65-F5344CB8AC3E}">
        <p14:creationId xmlns:p14="http://schemas.microsoft.com/office/powerpoint/2010/main" val="464822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19</a:t>
            </a:fld>
            <a:endParaRPr lang="en-US" dirty="0"/>
          </a:p>
        </p:txBody>
      </p:sp>
    </p:spTree>
    <p:extLst>
      <p:ext uri="{BB962C8B-B14F-4D97-AF65-F5344CB8AC3E}">
        <p14:creationId xmlns:p14="http://schemas.microsoft.com/office/powerpoint/2010/main" val="172132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345327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20</a:t>
            </a:fld>
            <a:endParaRPr lang="en-US" dirty="0"/>
          </a:p>
        </p:txBody>
      </p:sp>
    </p:spTree>
    <p:extLst>
      <p:ext uri="{BB962C8B-B14F-4D97-AF65-F5344CB8AC3E}">
        <p14:creationId xmlns:p14="http://schemas.microsoft.com/office/powerpoint/2010/main" val="1121330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21</a:t>
            </a:fld>
            <a:endParaRPr lang="en-US" dirty="0"/>
          </a:p>
        </p:txBody>
      </p:sp>
    </p:spTree>
    <p:extLst>
      <p:ext uri="{BB962C8B-B14F-4D97-AF65-F5344CB8AC3E}">
        <p14:creationId xmlns:p14="http://schemas.microsoft.com/office/powerpoint/2010/main" val="80108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22</a:t>
            </a:fld>
            <a:endParaRPr lang="en-US" dirty="0"/>
          </a:p>
        </p:txBody>
      </p:sp>
    </p:spTree>
    <p:extLst>
      <p:ext uri="{BB962C8B-B14F-4D97-AF65-F5344CB8AC3E}">
        <p14:creationId xmlns:p14="http://schemas.microsoft.com/office/powerpoint/2010/main" val="3156040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23</a:t>
            </a:fld>
            <a:endParaRPr lang="en-US" dirty="0"/>
          </a:p>
        </p:txBody>
      </p:sp>
    </p:spTree>
    <p:extLst>
      <p:ext uri="{BB962C8B-B14F-4D97-AF65-F5344CB8AC3E}">
        <p14:creationId xmlns:p14="http://schemas.microsoft.com/office/powerpoint/2010/main" val="109542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24</a:t>
            </a:fld>
            <a:endParaRPr lang="en-US" dirty="0"/>
          </a:p>
        </p:txBody>
      </p:sp>
    </p:spTree>
    <p:extLst>
      <p:ext uri="{BB962C8B-B14F-4D97-AF65-F5344CB8AC3E}">
        <p14:creationId xmlns:p14="http://schemas.microsoft.com/office/powerpoint/2010/main" val="1147781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25</a:t>
            </a:fld>
            <a:endParaRPr lang="en-US" dirty="0"/>
          </a:p>
        </p:txBody>
      </p:sp>
    </p:spTree>
    <p:extLst>
      <p:ext uri="{BB962C8B-B14F-4D97-AF65-F5344CB8AC3E}">
        <p14:creationId xmlns:p14="http://schemas.microsoft.com/office/powerpoint/2010/main" val="10885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26</a:t>
            </a:fld>
            <a:endParaRPr lang="en-US" dirty="0"/>
          </a:p>
        </p:txBody>
      </p:sp>
    </p:spTree>
    <p:extLst>
      <p:ext uri="{BB962C8B-B14F-4D97-AF65-F5344CB8AC3E}">
        <p14:creationId xmlns:p14="http://schemas.microsoft.com/office/powerpoint/2010/main" val="2101226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27</a:t>
            </a:fld>
            <a:endParaRPr lang="en-US" dirty="0"/>
          </a:p>
        </p:txBody>
      </p:sp>
    </p:spTree>
    <p:extLst>
      <p:ext uri="{BB962C8B-B14F-4D97-AF65-F5344CB8AC3E}">
        <p14:creationId xmlns:p14="http://schemas.microsoft.com/office/powerpoint/2010/main" val="77085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28</a:t>
            </a:fld>
            <a:endParaRPr lang="en-US" dirty="0"/>
          </a:p>
        </p:txBody>
      </p:sp>
    </p:spTree>
    <p:extLst>
      <p:ext uri="{BB962C8B-B14F-4D97-AF65-F5344CB8AC3E}">
        <p14:creationId xmlns:p14="http://schemas.microsoft.com/office/powerpoint/2010/main" val="377731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dirty="0"/>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4</a:t>
            </a:fld>
            <a:endParaRPr lang="en-US" dirty="0"/>
          </a:p>
        </p:txBody>
      </p:sp>
    </p:spTree>
    <p:extLst>
      <p:ext uri="{BB962C8B-B14F-4D97-AF65-F5344CB8AC3E}">
        <p14:creationId xmlns:p14="http://schemas.microsoft.com/office/powerpoint/2010/main" val="27364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dirty="0"/>
          </a:p>
        </p:txBody>
      </p:sp>
    </p:spTree>
    <p:extLst>
      <p:ext uri="{BB962C8B-B14F-4D97-AF65-F5344CB8AC3E}">
        <p14:creationId xmlns:p14="http://schemas.microsoft.com/office/powerpoint/2010/main" val="13504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dirty="0"/>
          </a:p>
        </p:txBody>
      </p:sp>
    </p:spTree>
    <p:extLst>
      <p:ext uri="{BB962C8B-B14F-4D97-AF65-F5344CB8AC3E}">
        <p14:creationId xmlns:p14="http://schemas.microsoft.com/office/powerpoint/2010/main" val="3129259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dirty="0"/>
          </a:p>
        </p:txBody>
      </p:sp>
    </p:spTree>
    <p:extLst>
      <p:ext uri="{BB962C8B-B14F-4D97-AF65-F5344CB8AC3E}">
        <p14:creationId xmlns:p14="http://schemas.microsoft.com/office/powerpoint/2010/main" val="203227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dirty="0"/>
          </a:p>
        </p:txBody>
      </p:sp>
    </p:spTree>
    <p:extLst>
      <p:ext uri="{BB962C8B-B14F-4D97-AF65-F5344CB8AC3E}">
        <p14:creationId xmlns:p14="http://schemas.microsoft.com/office/powerpoint/2010/main" val="109656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dirty="0"/>
          </a:p>
        </p:txBody>
      </p:sp>
    </p:spTree>
    <p:extLst>
      <p:ext uri="{BB962C8B-B14F-4D97-AF65-F5344CB8AC3E}">
        <p14:creationId xmlns:p14="http://schemas.microsoft.com/office/powerpoint/2010/main" val="3200323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0840756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package" Target="../embeddings/Microsoft_PowerPoint-Pr_sentation2.pptx"/><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 Id="rId9" Type="http://schemas.openxmlformats.org/officeDocument/2006/relationships/image" Target="../media/image6.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slideLayout" Target="../slideLayouts/slideLayout11.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notesSlide" Target="../notesSlides/notesSlide11.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8.wmf"/><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9.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6.xml"/><Relationship Id="rId7" Type="http://schemas.openxmlformats.org/officeDocument/2006/relationships/notesSlide" Target="../notesSlides/notesSlide14.xml"/><Relationship Id="rId12" Type="http://schemas.openxmlformats.org/officeDocument/2006/relationships/image" Target="../media/image5.wmf"/><Relationship Id="rId2" Type="http://schemas.openxmlformats.org/officeDocument/2006/relationships/tags" Target="../tags/tag55.xml"/><Relationship Id="rId1" Type="http://schemas.openxmlformats.org/officeDocument/2006/relationships/vmlDrawing" Target="../drawings/vmlDrawing4.vml"/><Relationship Id="rId6" Type="http://schemas.openxmlformats.org/officeDocument/2006/relationships/slideLayout" Target="../slideLayouts/slideLayout11.xml"/><Relationship Id="rId11" Type="http://schemas.openxmlformats.org/officeDocument/2006/relationships/package" Target="../embeddings/Microsoft_Excel-Arbeitsblatt4.xlsx"/><Relationship Id="rId5" Type="http://schemas.openxmlformats.org/officeDocument/2006/relationships/tags" Target="../tags/tag58.xml"/><Relationship Id="rId10" Type="http://schemas.openxmlformats.org/officeDocument/2006/relationships/oleObject" Target="../embeddings/oleObject8.bin"/><Relationship Id="rId4" Type="http://schemas.openxmlformats.org/officeDocument/2006/relationships/tags" Target="../tags/tag57.xml"/><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4.emf"/><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png"/><Relationship Id="rId5" Type="http://schemas.openxmlformats.org/officeDocument/2006/relationships/notesSlide" Target="../notesSlides/notesSlide15.xml"/><Relationship Id="rId4"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tags" Target="../tags/tag64.xml"/><Relationship Id="rId7" Type="http://schemas.openxmlformats.org/officeDocument/2006/relationships/image" Target="../media/image15.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16.xml"/><Relationship Id="rId5" Type="http://schemas.openxmlformats.org/officeDocument/2006/relationships/slideLayout" Target="../slideLayouts/slideLayout11.xml"/><Relationship Id="rId4" Type="http://schemas.openxmlformats.org/officeDocument/2006/relationships/tags" Target="../tags/tag65.xml"/></Relationships>
</file>

<file path=ppt/slides/_rels/slide1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18.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7.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notesSlide" Target="../notesSlides/notesSlide17.xml"/><Relationship Id="rId5" Type="http://schemas.openxmlformats.org/officeDocument/2006/relationships/tags" Target="../tags/tag70.xml"/><Relationship Id="rId10" Type="http://schemas.openxmlformats.org/officeDocument/2006/relationships/slideLayout" Target="../slideLayouts/slideLayout11.xml"/><Relationship Id="rId4" Type="http://schemas.openxmlformats.org/officeDocument/2006/relationships/tags" Target="../tags/tag69.xml"/><Relationship Id="rId9" Type="http://schemas.openxmlformats.org/officeDocument/2006/relationships/tags" Target="../tags/tag74.xml"/></Relationships>
</file>

<file path=ppt/slides/_rels/slide1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20.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19.emf"/><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notesSlide" Target="../notesSlides/notesSlide18.xml"/><Relationship Id="rId5" Type="http://schemas.openxmlformats.org/officeDocument/2006/relationships/tags" Target="../tags/tag79.xml"/><Relationship Id="rId10" Type="http://schemas.openxmlformats.org/officeDocument/2006/relationships/slideLayout" Target="../slideLayouts/slideLayout11.xml"/><Relationship Id="rId4" Type="http://schemas.openxmlformats.org/officeDocument/2006/relationships/tags" Target="../tags/tag78.xml"/><Relationship Id="rId9" Type="http://schemas.openxmlformats.org/officeDocument/2006/relationships/tags" Target="../tags/tag83.xml"/></Relationships>
</file>

<file path=ppt/slides/_rels/slide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2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1.emf"/><Relationship Id="rId5" Type="http://schemas.openxmlformats.org/officeDocument/2006/relationships/notesSlide" Target="../notesSlides/notesSlide19.xml"/><Relationship Id="rId4"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23.emf"/><Relationship Id="rId18" Type="http://schemas.openxmlformats.org/officeDocument/2006/relationships/package" Target="../embeddings/Microsoft_Excel-Arbeitsblatt5.xlsx"/><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notesSlide" Target="../notesSlides/notesSlide20.xml"/><Relationship Id="rId17" Type="http://schemas.openxmlformats.org/officeDocument/2006/relationships/oleObject" Target="../embeddings/oleObject9.bin"/><Relationship Id="rId2" Type="http://schemas.openxmlformats.org/officeDocument/2006/relationships/tags" Target="../tags/tag87.xml"/><Relationship Id="rId16" Type="http://schemas.openxmlformats.org/officeDocument/2006/relationships/image" Target="../media/image26.emf"/><Relationship Id="rId1" Type="http://schemas.openxmlformats.org/officeDocument/2006/relationships/vmlDrawing" Target="../drawings/vmlDrawing5.vml"/><Relationship Id="rId6" Type="http://schemas.openxmlformats.org/officeDocument/2006/relationships/tags" Target="../tags/tag91.xml"/><Relationship Id="rId11" Type="http://schemas.openxmlformats.org/officeDocument/2006/relationships/slideLayout" Target="../slideLayouts/slideLayout11.xml"/><Relationship Id="rId5" Type="http://schemas.openxmlformats.org/officeDocument/2006/relationships/tags" Target="../tags/tag90.xml"/><Relationship Id="rId15" Type="http://schemas.openxmlformats.org/officeDocument/2006/relationships/image" Target="../media/image25.png"/><Relationship Id="rId10" Type="http://schemas.openxmlformats.org/officeDocument/2006/relationships/tags" Target="../tags/tag95.xml"/><Relationship Id="rId19" Type="http://schemas.openxmlformats.org/officeDocument/2006/relationships/image" Target="../media/image5.wmf"/><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26" Type="http://schemas.openxmlformats.org/officeDocument/2006/relationships/slideLayout" Target="../slideLayouts/slideLayout11.xml"/><Relationship Id="rId3" Type="http://schemas.openxmlformats.org/officeDocument/2006/relationships/tags" Target="../tags/tag97.xml"/><Relationship Id="rId21" Type="http://schemas.openxmlformats.org/officeDocument/2006/relationships/tags" Target="../tags/tag115.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tags" Target="../tags/tag119.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29" Type="http://schemas.openxmlformats.org/officeDocument/2006/relationships/image" Target="../media/image28.png"/><Relationship Id="rId1" Type="http://schemas.openxmlformats.org/officeDocument/2006/relationships/vmlDrawing" Target="../drawings/vmlDrawing6.v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32" Type="http://schemas.openxmlformats.org/officeDocument/2006/relationships/image" Target="../media/image5.wmf"/><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28" Type="http://schemas.openxmlformats.org/officeDocument/2006/relationships/image" Target="../media/image27.emf"/><Relationship Id="rId10" Type="http://schemas.openxmlformats.org/officeDocument/2006/relationships/tags" Target="../tags/tag104.xml"/><Relationship Id="rId19" Type="http://schemas.openxmlformats.org/officeDocument/2006/relationships/tags" Target="../tags/tag113.xml"/><Relationship Id="rId31" Type="http://schemas.openxmlformats.org/officeDocument/2006/relationships/package" Target="../embeddings/Microsoft_Excel-Arbeitsblatt6.xlsx"/><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 Id="rId27" Type="http://schemas.openxmlformats.org/officeDocument/2006/relationships/notesSlide" Target="../notesSlides/notesSlide22.xml"/><Relationship Id="rId30"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Microsoft_Excel_97-2003-Arbeitsblatt1.xls"/><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hyperlink" Target="https://www.kpmgspectrum.com/content/Spectrum/en/Operating-Intelligence/TrAction.html" TargetMode="Externa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hyperlink" Target="https://www.kpmgspectrum.com/content/Spectrum/en/Operating-Intelligence/TrAction.html" TargetMode="External"/><Relationship Id="rId5" Type="http://schemas.openxmlformats.org/officeDocument/2006/relationships/image" Target="../media/image30.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6.xml"/><Relationship Id="rId7" Type="http://schemas.openxmlformats.org/officeDocument/2006/relationships/image" Target="../media/image34.png"/><Relationship Id="rId12" Type="http://schemas.openxmlformats.org/officeDocument/2006/relationships/hyperlink" Target="https://www.kpmgspectrum.com/content/Spectrum/en/Operating-Intelligence/TrAction.html" TargetMode="External"/><Relationship Id="rId2" Type="http://schemas.openxmlformats.org/officeDocument/2006/relationships/slideLayout" Target="../slideLayouts/slideLayout11.xml"/><Relationship Id="rId1" Type="http://schemas.openxmlformats.org/officeDocument/2006/relationships/tags" Target="../tags/tag12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hyperlink" Target="https://www.kpmgspectrum.com/content/Spectrum/en/Operating-Intelligence/TrAction.html" TargetMode="External"/><Relationship Id="rId3" Type="http://schemas.openxmlformats.org/officeDocument/2006/relationships/notesSlide" Target="../notesSlides/notesSlide27.xml"/><Relationship Id="rId7" Type="http://schemas.openxmlformats.org/officeDocument/2006/relationships/image" Target="../media/image38.png"/><Relationship Id="rId2" Type="http://schemas.openxmlformats.org/officeDocument/2006/relationships/slideLayout" Target="../slideLayouts/slideLayout11.xml"/><Relationship Id="rId1" Type="http://schemas.openxmlformats.org/officeDocument/2006/relationships/tags" Target="../tags/tag1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tags" Target="../tags/tag126.xml"/></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13.xml"/><Relationship Id="rId7" Type="http://schemas.openxmlformats.org/officeDocument/2006/relationships/package" Target="../embeddings/Microsoft_PowerPoint-Pr_sentation3.pptx"/><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hyperlink" Target="https://www.kpmgspectrum.com/content/Spectrum/en/Operating-Intelligence/TrAction.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tags" Target="../tags/tag37.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tags" Target="../tags/tag36.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tags" Target="../tags/tag35.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notesSlide" Target="../notesSlides/notesSlide8.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tags" Target="../tags/tag34.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15200" y="1346400"/>
            <a:ext cx="6833550" cy="3510000"/>
          </a:xfrm>
        </p:spPr>
        <p:txBody>
          <a:bodyPr/>
          <a:lstStyle/>
          <a:p>
            <a:r>
              <a:rPr lang="en-US" sz="10000" noProof="0" dirty="0" smtClean="0"/>
              <a:t>Workbook</a:t>
            </a:r>
            <a:br>
              <a:rPr lang="en-US" sz="10000" noProof="0" dirty="0" smtClean="0"/>
            </a:br>
            <a:r>
              <a:rPr lang="en-US" sz="10000" noProof="0" dirty="0" smtClean="0"/>
              <a:t>Synergy         Management</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3423522794"/>
              </p:ext>
            </p:extLst>
          </p:nvPr>
        </p:nvGraphicFramePr>
        <p:xfrm>
          <a:off x="-1128713" y="5987074"/>
          <a:ext cx="914400" cy="771525"/>
        </p:xfrm>
        <a:graphic>
          <a:graphicData uri="http://schemas.openxmlformats.org/presentationml/2006/ole">
            <mc:AlternateContent xmlns:mc="http://schemas.openxmlformats.org/markup-compatibility/2006">
              <mc:Choice xmlns:v="urn:schemas-microsoft-com:vml" Requires="v">
                <p:oleObj spid="_x0000_s15387"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5987074"/>
                        <a:ext cx="914400" cy="771525"/>
                      </a:xfrm>
                      <a:prstGeom prst="rect">
                        <a:avLst/>
                      </a:prstGeom>
                    </p:spPr>
                  </p:pic>
                </p:oleObj>
              </mc:Fallback>
            </mc:AlternateContent>
          </a:graphicData>
        </a:graphic>
      </p:graphicFrame>
      <p:sp>
        <p:nvSpPr>
          <p:cNvPr id="6" name="Rechteck 5"/>
          <p:cNvSpPr/>
          <p:nvPr/>
        </p:nvSpPr>
        <p:spPr>
          <a:xfrm>
            <a:off x="-1266825" y="38427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TrAction Tool </a:t>
            </a:r>
          </a:p>
        </p:txBody>
      </p:sp>
      <p:graphicFrame>
        <p:nvGraphicFramePr>
          <p:cNvPr id="7" name="Objekt 6">
            <a:hlinkClick r:id="" action="ppaction://ole?verb=0"/>
          </p:cNvPr>
          <p:cNvGraphicFramePr>
            <a:graphicFrameLocks noChangeAspect="1"/>
          </p:cNvGraphicFramePr>
          <p:nvPr>
            <p:extLst>
              <p:ext uri="{D42A27DB-BD31-4B8C-83A1-F6EECF244321}">
                <p14:modId xmlns:p14="http://schemas.microsoft.com/office/powerpoint/2010/main" val="3256234240"/>
              </p:ext>
            </p:extLst>
          </p:nvPr>
        </p:nvGraphicFramePr>
        <p:xfrm>
          <a:off x="-1128712" y="4276684"/>
          <a:ext cx="914400" cy="771525"/>
        </p:xfrm>
        <a:graphic>
          <a:graphicData uri="http://schemas.openxmlformats.org/presentationml/2006/ole">
            <mc:AlternateContent xmlns:mc="http://schemas.openxmlformats.org/markup-compatibility/2006">
              <mc:Choice xmlns:v="urn:schemas-microsoft-com:vml" Requires="v">
                <p:oleObj spid="_x0000_s15388" name="Präsentation" showAsIcon="1" r:id="rId8" imgW="914400" imgH="771480" progId="PowerPoint.Show.12">
                  <p:embed/>
                </p:oleObj>
              </mc:Choice>
              <mc:Fallback>
                <p:oleObj name="Präsentation" showAsIcon="1" r:id="rId8" imgW="914400" imgH="771480" progId="PowerPoint.Show.12">
                  <p:embed/>
                  <p:pic>
                    <p:nvPicPr>
                      <p:cNvPr id="0" name=""/>
                      <p:cNvPicPr/>
                      <p:nvPr/>
                    </p:nvPicPr>
                    <p:blipFill>
                      <a:blip r:embed="rId9"/>
                      <a:stretch>
                        <a:fillRect/>
                      </a:stretch>
                    </p:blipFill>
                    <p:spPr>
                      <a:xfrm>
                        <a:off x="-1128712" y="427668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80/20 – estimates and comparator analyses allow an assessment of the high-level synergy potentials even under great time pressure</a:t>
            </a:r>
          </a:p>
          <a:p>
            <a:pPr lvl="2"/>
            <a:r>
              <a:rPr lang="en-US" dirty="0"/>
              <a:t>Focus should be put on selected drivers of profitability, cost and liquidity</a:t>
            </a:r>
          </a:p>
        </p:txBody>
      </p:sp>
      <p:sp>
        <p:nvSpPr>
          <p:cNvPr id="4" name="Titel 3"/>
          <p:cNvSpPr>
            <a:spLocks noGrp="1"/>
          </p:cNvSpPr>
          <p:nvPr>
            <p:ph type="title"/>
          </p:nvPr>
        </p:nvSpPr>
        <p:spPr/>
        <p:txBody>
          <a:bodyPr/>
          <a:lstStyle/>
          <a:p>
            <a:r>
              <a:rPr lang="en-US" dirty="0" smtClean="0"/>
              <a:t>2. What synergy potentials can be determined? (1/2)</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49" name="Rectangle 11"/>
          <p:cNvSpPr/>
          <p:nvPr/>
        </p:nvSpPr>
        <p:spPr>
          <a:xfrm>
            <a:off x="6383195" y="2016714"/>
            <a:ext cx="3033856" cy="1276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solidFill>
                <a:srgbClr val="FFFFFF"/>
              </a:solidFill>
            </a:endParaRPr>
          </a:p>
        </p:txBody>
      </p:sp>
      <p:sp>
        <p:nvSpPr>
          <p:cNvPr id="50" name="Text Placeholder 7"/>
          <p:cNvSpPr txBox="1">
            <a:spLocks/>
          </p:cNvSpPr>
          <p:nvPr/>
        </p:nvSpPr>
        <p:spPr bwMode="gray">
          <a:xfrm>
            <a:off x="6036655" y="2016713"/>
            <a:ext cx="310713" cy="1276750"/>
          </a:xfrm>
          <a:prstGeom prst="rect">
            <a:avLst/>
          </a:prstGeom>
          <a:solidFill>
            <a:schemeClr val="accent3"/>
          </a:solidFill>
        </p:spPr>
        <p:txBody>
          <a:bodyPr vert="vert270" lIns="54000" tIns="54000" rIns="54000" bIns="54000" rtlCol="0" anchor="ctr" anchorCtr="0">
            <a:noAutofit/>
          </a:bodyPr>
          <a:lstStyle/>
          <a:p>
            <a:pPr marL="0" lvl="1" algn="ctr">
              <a:spcAft>
                <a:spcPts val="1000"/>
              </a:spcAft>
              <a:buFont typeface="Arial" pitchFamily="34" charset="0"/>
              <a:buNone/>
              <a:defRPr/>
            </a:pPr>
            <a:r>
              <a:rPr lang="en-US" sz="900" b="1" dirty="0" smtClean="0">
                <a:solidFill>
                  <a:srgbClr val="FFFFFF"/>
                </a:solidFill>
                <a:cs typeface="Arial" pitchFamily="34" charset="0"/>
              </a:rPr>
              <a:t>Profitability drivers</a:t>
            </a:r>
            <a:endParaRPr lang="en-US" sz="900" b="1" dirty="0">
              <a:solidFill>
                <a:srgbClr val="FFFFFF"/>
              </a:solidFill>
              <a:cs typeface="Arial" pitchFamily="34" charset="0"/>
            </a:endParaRPr>
          </a:p>
        </p:txBody>
      </p:sp>
      <p:sp>
        <p:nvSpPr>
          <p:cNvPr id="51" name="Rectangle 13"/>
          <p:cNvSpPr/>
          <p:nvPr/>
        </p:nvSpPr>
        <p:spPr>
          <a:xfrm>
            <a:off x="6474934" y="2077423"/>
            <a:ext cx="1157904" cy="53903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Customers</a:t>
            </a:r>
            <a:endParaRPr lang="en-US" sz="800" b="1" dirty="0">
              <a:solidFill>
                <a:schemeClr val="accent3"/>
              </a:solidFill>
            </a:endParaRPr>
          </a:p>
        </p:txBody>
      </p:sp>
      <p:sp>
        <p:nvSpPr>
          <p:cNvPr id="52" name="Rectangle 14"/>
          <p:cNvSpPr/>
          <p:nvPr/>
        </p:nvSpPr>
        <p:spPr>
          <a:xfrm>
            <a:off x="6474934" y="2680759"/>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Channel strategy</a:t>
            </a:r>
            <a:endParaRPr lang="en-US" sz="800" b="1" dirty="0">
              <a:solidFill>
                <a:schemeClr val="accent3"/>
              </a:solidFill>
            </a:endParaRPr>
          </a:p>
        </p:txBody>
      </p:sp>
      <p:sp>
        <p:nvSpPr>
          <p:cNvPr id="53" name="Rectangle 15"/>
          <p:cNvSpPr/>
          <p:nvPr/>
        </p:nvSpPr>
        <p:spPr>
          <a:xfrm>
            <a:off x="7714061" y="2077423"/>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Pricing and discounts</a:t>
            </a:r>
            <a:endParaRPr lang="en-US" sz="800" b="1" dirty="0">
              <a:solidFill>
                <a:schemeClr val="accent3"/>
              </a:solidFill>
            </a:endParaRPr>
          </a:p>
        </p:txBody>
      </p:sp>
      <p:sp>
        <p:nvSpPr>
          <p:cNvPr id="54" name="Rectangle 16"/>
          <p:cNvSpPr/>
          <p:nvPr/>
        </p:nvSpPr>
        <p:spPr>
          <a:xfrm>
            <a:off x="7714061" y="2680759"/>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Product and SKU portfolio</a:t>
            </a:r>
            <a:endParaRPr lang="en-US" sz="800" b="1" dirty="0">
              <a:solidFill>
                <a:schemeClr val="accent3"/>
              </a:solidFill>
            </a:endParaRPr>
          </a:p>
        </p:txBody>
      </p:sp>
      <p:sp>
        <p:nvSpPr>
          <p:cNvPr id="55" name="Text Placeholder 8"/>
          <p:cNvSpPr txBox="1">
            <a:spLocks/>
          </p:cNvSpPr>
          <p:nvPr/>
        </p:nvSpPr>
        <p:spPr bwMode="gray">
          <a:xfrm rot="16200000">
            <a:off x="5552948" y="3838523"/>
            <a:ext cx="1280234" cy="309814"/>
          </a:xfrm>
          <a:prstGeom prst="rect">
            <a:avLst/>
          </a:prstGeom>
          <a:solidFill>
            <a:schemeClr val="accent3"/>
          </a:solidFill>
        </p:spPr>
        <p:txBody>
          <a:bodyPr vert="horz" lIns="54000" tIns="54000" rIns="54000" bIns="54000" rtlCol="0" anchor="ctr" anchorCtr="0">
            <a:normAutofit/>
          </a:bodyPr>
          <a:lstStyle/>
          <a:p>
            <a:pPr marL="0" lvl="1" algn="ctr">
              <a:spcAft>
                <a:spcPts val="1000"/>
              </a:spcAft>
              <a:buFont typeface="Arial" pitchFamily="34" charset="0"/>
              <a:buNone/>
              <a:defRPr/>
            </a:pPr>
            <a:r>
              <a:rPr lang="en-US" sz="900" b="1" dirty="0" smtClean="0">
                <a:solidFill>
                  <a:srgbClr val="FFFFFF"/>
                </a:solidFill>
                <a:cs typeface="Arial" pitchFamily="34" charset="0"/>
              </a:rPr>
              <a:t>Cost management</a:t>
            </a:r>
            <a:endParaRPr lang="en-US" sz="900" b="1" dirty="0">
              <a:solidFill>
                <a:srgbClr val="FFFFFF"/>
              </a:solidFill>
              <a:cs typeface="Arial" pitchFamily="34" charset="0"/>
            </a:endParaRPr>
          </a:p>
        </p:txBody>
      </p:sp>
      <p:sp>
        <p:nvSpPr>
          <p:cNvPr id="57" name="Rectangle 18"/>
          <p:cNvSpPr/>
          <p:nvPr/>
        </p:nvSpPr>
        <p:spPr>
          <a:xfrm>
            <a:off x="6383215" y="3353313"/>
            <a:ext cx="3031997" cy="12802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solidFill>
                <a:srgbClr val="FFFFFF"/>
              </a:solidFill>
            </a:endParaRPr>
          </a:p>
        </p:txBody>
      </p:sp>
      <p:sp>
        <p:nvSpPr>
          <p:cNvPr id="83" name="Rectangle 19"/>
          <p:cNvSpPr/>
          <p:nvPr/>
        </p:nvSpPr>
        <p:spPr>
          <a:xfrm>
            <a:off x="6483607" y="3439756"/>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Production costs</a:t>
            </a:r>
            <a:endParaRPr lang="en-US" sz="800" b="1" dirty="0">
              <a:solidFill>
                <a:schemeClr val="accent3"/>
              </a:solidFill>
            </a:endParaRPr>
          </a:p>
        </p:txBody>
      </p:sp>
      <p:sp>
        <p:nvSpPr>
          <p:cNvPr id="84" name="Rectangle 20"/>
          <p:cNvSpPr/>
          <p:nvPr/>
        </p:nvSpPr>
        <p:spPr>
          <a:xfrm>
            <a:off x="6483607" y="4044190"/>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Transport, distribution and warehousing</a:t>
            </a:r>
            <a:endParaRPr lang="en-US" sz="800" b="1" dirty="0">
              <a:solidFill>
                <a:schemeClr val="accent3"/>
              </a:solidFill>
            </a:endParaRPr>
          </a:p>
        </p:txBody>
      </p:sp>
      <p:sp>
        <p:nvSpPr>
          <p:cNvPr id="85" name="Rectangle 21"/>
          <p:cNvSpPr/>
          <p:nvPr/>
        </p:nvSpPr>
        <p:spPr>
          <a:xfrm>
            <a:off x="7714061" y="3439756"/>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Marketing and product development</a:t>
            </a:r>
            <a:endParaRPr lang="en-US" sz="800" b="1" dirty="0">
              <a:solidFill>
                <a:schemeClr val="accent3"/>
              </a:solidFill>
            </a:endParaRPr>
          </a:p>
        </p:txBody>
      </p:sp>
      <p:sp>
        <p:nvSpPr>
          <p:cNvPr id="86" name="Rectangle 22"/>
          <p:cNvSpPr/>
          <p:nvPr/>
        </p:nvSpPr>
        <p:spPr>
          <a:xfrm>
            <a:off x="7714061" y="4044190"/>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Selling, general and administrative SG&amp;A</a:t>
            </a:r>
            <a:endParaRPr lang="en-US" sz="800" b="1" dirty="0">
              <a:solidFill>
                <a:schemeClr val="accent3"/>
              </a:solidFill>
            </a:endParaRPr>
          </a:p>
        </p:txBody>
      </p:sp>
      <p:sp>
        <p:nvSpPr>
          <p:cNvPr id="87" name="Text Placeholder 8"/>
          <p:cNvSpPr txBox="1">
            <a:spLocks/>
          </p:cNvSpPr>
          <p:nvPr/>
        </p:nvSpPr>
        <p:spPr bwMode="gray">
          <a:xfrm>
            <a:off x="6038157" y="4715704"/>
            <a:ext cx="309814" cy="1280234"/>
          </a:xfrm>
          <a:prstGeom prst="rect">
            <a:avLst/>
          </a:prstGeom>
          <a:solidFill>
            <a:schemeClr val="accent3"/>
          </a:solidFill>
        </p:spPr>
        <p:txBody>
          <a:bodyPr vert="vert270" lIns="54000" tIns="54000" rIns="54000" bIns="54000" rtlCol="0" anchor="ctr" anchorCtr="0">
            <a:normAutofit/>
          </a:bodyPr>
          <a:lstStyle/>
          <a:p>
            <a:pPr marL="0" lvl="1" algn="ctr">
              <a:spcAft>
                <a:spcPts val="1000"/>
              </a:spcAft>
              <a:buFont typeface="Arial" pitchFamily="34" charset="0"/>
              <a:buNone/>
              <a:defRPr/>
            </a:pPr>
            <a:r>
              <a:rPr lang="en-US" sz="900" b="1" dirty="0" smtClean="0">
                <a:solidFill>
                  <a:srgbClr val="FFFFFF"/>
                </a:solidFill>
                <a:cs typeface="Arial" pitchFamily="34" charset="0"/>
              </a:rPr>
              <a:t>Cash generation</a:t>
            </a:r>
            <a:endParaRPr lang="en-US" sz="900" b="1" dirty="0">
              <a:solidFill>
                <a:srgbClr val="FFFFFF"/>
              </a:solidFill>
              <a:cs typeface="Arial" pitchFamily="34" charset="0"/>
            </a:endParaRPr>
          </a:p>
        </p:txBody>
      </p:sp>
      <p:sp>
        <p:nvSpPr>
          <p:cNvPr id="91" name="Rectangle 24"/>
          <p:cNvSpPr/>
          <p:nvPr/>
        </p:nvSpPr>
        <p:spPr>
          <a:xfrm>
            <a:off x="6383215" y="4715704"/>
            <a:ext cx="3031997" cy="12802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800" dirty="0">
              <a:solidFill>
                <a:srgbClr val="FFFFFF"/>
              </a:solidFill>
            </a:endParaRPr>
          </a:p>
        </p:txBody>
      </p:sp>
      <p:sp>
        <p:nvSpPr>
          <p:cNvPr id="98" name="Rectangle 25"/>
          <p:cNvSpPr/>
          <p:nvPr/>
        </p:nvSpPr>
        <p:spPr>
          <a:xfrm>
            <a:off x="6483607" y="4769779"/>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Payables and receivables</a:t>
            </a:r>
            <a:endParaRPr lang="en-US" sz="800" b="1" dirty="0">
              <a:solidFill>
                <a:schemeClr val="accent3"/>
              </a:solidFill>
            </a:endParaRPr>
          </a:p>
        </p:txBody>
      </p:sp>
      <p:sp>
        <p:nvSpPr>
          <p:cNvPr id="101" name="Rectangle 26"/>
          <p:cNvSpPr/>
          <p:nvPr/>
        </p:nvSpPr>
        <p:spPr>
          <a:xfrm>
            <a:off x="6483607" y="5382858"/>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Inventory</a:t>
            </a:r>
            <a:endParaRPr lang="en-US" sz="800" b="1" dirty="0">
              <a:solidFill>
                <a:schemeClr val="accent3"/>
              </a:solidFill>
            </a:endParaRPr>
          </a:p>
        </p:txBody>
      </p:sp>
      <p:sp>
        <p:nvSpPr>
          <p:cNvPr id="103" name="Rectangle 27"/>
          <p:cNvSpPr/>
          <p:nvPr/>
        </p:nvSpPr>
        <p:spPr>
          <a:xfrm>
            <a:off x="7714061" y="4769779"/>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Capital expenditures</a:t>
            </a:r>
            <a:br>
              <a:rPr lang="en-US" sz="800" b="1" dirty="0" smtClean="0">
                <a:solidFill>
                  <a:schemeClr val="accent3"/>
                </a:solidFill>
              </a:rPr>
            </a:br>
            <a:r>
              <a:rPr lang="en-US" sz="800" b="1" dirty="0" smtClean="0">
                <a:solidFill>
                  <a:schemeClr val="accent3"/>
                </a:solidFill>
              </a:rPr>
              <a:t>(Capex)</a:t>
            </a:r>
            <a:endParaRPr lang="en-US" sz="800" b="1" dirty="0">
              <a:solidFill>
                <a:schemeClr val="accent3"/>
              </a:solidFill>
            </a:endParaRPr>
          </a:p>
        </p:txBody>
      </p:sp>
      <p:sp>
        <p:nvSpPr>
          <p:cNvPr id="105" name="Rectangle 28"/>
          <p:cNvSpPr/>
          <p:nvPr/>
        </p:nvSpPr>
        <p:spPr>
          <a:xfrm>
            <a:off x="7714061" y="5382858"/>
            <a:ext cx="1157904" cy="53631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800" b="1" dirty="0" smtClean="0">
                <a:solidFill>
                  <a:schemeClr val="accent3"/>
                </a:solidFill>
              </a:rPr>
              <a:t>Asset base / Footprint</a:t>
            </a:r>
            <a:endParaRPr lang="en-US" sz="800" b="1" dirty="0">
              <a:solidFill>
                <a:schemeClr val="accent3"/>
              </a:solidFill>
            </a:endParaRPr>
          </a:p>
        </p:txBody>
      </p:sp>
      <p:sp>
        <p:nvSpPr>
          <p:cNvPr id="106" name="Rectangle 29"/>
          <p:cNvSpPr/>
          <p:nvPr/>
        </p:nvSpPr>
        <p:spPr>
          <a:xfrm rot="5400000">
            <a:off x="7204484" y="3812726"/>
            <a:ext cx="3842177" cy="370717"/>
          </a:xfrm>
          <a:prstGeom prst="rect">
            <a:avLst/>
          </a:prstGeom>
          <a:solidFill>
            <a:schemeClr val="bg1"/>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solidFill>
                  <a:schemeClr val="accent3"/>
                </a:solidFill>
              </a:rPr>
              <a:t>Operating model, management initiatives, metrics and incentives</a:t>
            </a:r>
            <a:endParaRPr lang="en-US" sz="900" b="1" dirty="0">
              <a:solidFill>
                <a:schemeClr val="accent3"/>
              </a:solidFill>
            </a:endParaRPr>
          </a:p>
        </p:txBody>
      </p:sp>
      <p:sp>
        <p:nvSpPr>
          <p:cNvPr id="108" name="Rectangle 30"/>
          <p:cNvSpPr/>
          <p:nvPr/>
        </p:nvSpPr>
        <p:spPr>
          <a:xfrm>
            <a:off x="6036654" y="1434144"/>
            <a:ext cx="3376095" cy="2660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b="1" dirty="0" smtClean="0">
                <a:solidFill>
                  <a:srgbClr val="00338D"/>
                </a:solidFill>
              </a:rPr>
              <a:t>Focus your efforts to identify risks and support in the areas that have the potential to impact EBITDA and future synergy realization</a:t>
            </a:r>
          </a:p>
        </p:txBody>
      </p:sp>
      <p:sp>
        <p:nvSpPr>
          <p:cNvPr id="109" name="Rectangle 9"/>
          <p:cNvSpPr txBox="1">
            <a:spLocks noChangeArrowheads="1"/>
          </p:cNvSpPr>
          <p:nvPr/>
        </p:nvSpPr>
        <p:spPr>
          <a:xfrm>
            <a:off x="2464550" y="1747362"/>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Challenging Mindset</a:t>
            </a:r>
          </a:p>
        </p:txBody>
      </p:sp>
      <p:sp>
        <p:nvSpPr>
          <p:cNvPr id="111" name="Rectangle 9"/>
          <p:cNvSpPr txBox="1">
            <a:spLocks noChangeArrowheads="1"/>
          </p:cNvSpPr>
          <p:nvPr/>
        </p:nvSpPr>
        <p:spPr>
          <a:xfrm>
            <a:off x="3407643" y="1747362"/>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Apply robust and external challenge to identify the full range of opportunities available; putting aside perceived constraints</a:t>
            </a:r>
          </a:p>
        </p:txBody>
      </p:sp>
      <p:sp>
        <p:nvSpPr>
          <p:cNvPr id="112" name="Rectangle 9"/>
          <p:cNvSpPr txBox="1">
            <a:spLocks noChangeArrowheads="1"/>
          </p:cNvSpPr>
          <p:nvPr/>
        </p:nvSpPr>
        <p:spPr>
          <a:xfrm>
            <a:off x="2464550" y="2368061"/>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Hard Economics</a:t>
            </a:r>
          </a:p>
        </p:txBody>
      </p:sp>
      <p:sp>
        <p:nvSpPr>
          <p:cNvPr id="113" name="Rectangle 9"/>
          <p:cNvSpPr txBox="1">
            <a:spLocks noChangeArrowheads="1"/>
          </p:cNvSpPr>
          <p:nvPr/>
        </p:nvSpPr>
        <p:spPr>
          <a:xfrm>
            <a:off x="3407643" y="2368061"/>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Focus on identifying objective numbers for each proposed opportunity with an emphasis on price, costs, and risks to achievability</a:t>
            </a:r>
          </a:p>
        </p:txBody>
      </p:sp>
      <p:sp>
        <p:nvSpPr>
          <p:cNvPr id="114" name="Rectangle 9"/>
          <p:cNvSpPr txBox="1">
            <a:spLocks noChangeArrowheads="1"/>
          </p:cNvSpPr>
          <p:nvPr/>
        </p:nvSpPr>
        <p:spPr>
          <a:xfrm>
            <a:off x="2464550" y="2981140"/>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Speed</a:t>
            </a:r>
          </a:p>
        </p:txBody>
      </p:sp>
      <p:sp>
        <p:nvSpPr>
          <p:cNvPr id="115" name="Rectangle 9"/>
          <p:cNvSpPr txBox="1">
            <a:spLocks noChangeArrowheads="1"/>
          </p:cNvSpPr>
          <p:nvPr/>
        </p:nvSpPr>
        <p:spPr>
          <a:xfrm>
            <a:off x="3407643" y="2981140"/>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Rapidly seek to identify the highest value opportunities by taking an 80/20 outside-in view of the business</a:t>
            </a:r>
          </a:p>
        </p:txBody>
      </p:sp>
      <p:sp>
        <p:nvSpPr>
          <p:cNvPr id="116" name="Rectangle 9"/>
          <p:cNvSpPr txBox="1">
            <a:spLocks noChangeArrowheads="1"/>
          </p:cNvSpPr>
          <p:nvPr/>
        </p:nvSpPr>
        <p:spPr>
          <a:xfrm>
            <a:off x="2464550" y="3594219"/>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Fact-Based Assumptions</a:t>
            </a:r>
          </a:p>
        </p:txBody>
      </p:sp>
      <p:sp>
        <p:nvSpPr>
          <p:cNvPr id="117" name="Rectangle 9"/>
          <p:cNvSpPr txBox="1">
            <a:spLocks noChangeArrowheads="1"/>
          </p:cNvSpPr>
          <p:nvPr/>
        </p:nvSpPr>
        <p:spPr>
          <a:xfrm>
            <a:off x="3407643" y="3594219"/>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Apply assumptions, tested against comparator insights and analysis findings to build robust support in available timeframes</a:t>
            </a:r>
          </a:p>
        </p:txBody>
      </p:sp>
      <p:sp>
        <p:nvSpPr>
          <p:cNvPr id="118" name="Rectangle 9"/>
          <p:cNvSpPr txBox="1">
            <a:spLocks noChangeArrowheads="1"/>
          </p:cNvSpPr>
          <p:nvPr/>
        </p:nvSpPr>
        <p:spPr>
          <a:xfrm>
            <a:off x="2464550" y="4207299"/>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External Perspective</a:t>
            </a:r>
          </a:p>
        </p:txBody>
      </p:sp>
      <p:sp>
        <p:nvSpPr>
          <p:cNvPr id="119" name="Rectangle 9"/>
          <p:cNvSpPr txBox="1">
            <a:spLocks noChangeArrowheads="1"/>
          </p:cNvSpPr>
          <p:nvPr/>
        </p:nvSpPr>
        <p:spPr>
          <a:xfrm>
            <a:off x="3407643" y="4207299"/>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Leverage experience from similar companies to bring an understanding of what opportunities can be achieved; comparing real life tangible alternatives</a:t>
            </a:r>
          </a:p>
        </p:txBody>
      </p:sp>
      <p:sp>
        <p:nvSpPr>
          <p:cNvPr id="120" name="Rectangle 9"/>
          <p:cNvSpPr txBox="1">
            <a:spLocks noChangeArrowheads="1"/>
          </p:cNvSpPr>
          <p:nvPr/>
        </p:nvSpPr>
        <p:spPr>
          <a:xfrm>
            <a:off x="2464550" y="4820378"/>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Transparency</a:t>
            </a:r>
          </a:p>
        </p:txBody>
      </p:sp>
      <p:sp>
        <p:nvSpPr>
          <p:cNvPr id="121" name="Rectangle 9"/>
          <p:cNvSpPr txBox="1">
            <a:spLocks noChangeArrowheads="1"/>
          </p:cNvSpPr>
          <p:nvPr/>
        </p:nvSpPr>
        <p:spPr>
          <a:xfrm>
            <a:off x="3407643" y="4820378"/>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Create full transparency of the underlying drivers of cost and value that bring to the table a clear trade off between risk and value</a:t>
            </a:r>
          </a:p>
        </p:txBody>
      </p:sp>
      <p:sp>
        <p:nvSpPr>
          <p:cNvPr id="122" name="Rectangle 9"/>
          <p:cNvSpPr txBox="1">
            <a:spLocks noChangeArrowheads="1"/>
          </p:cNvSpPr>
          <p:nvPr/>
        </p:nvSpPr>
        <p:spPr>
          <a:xfrm>
            <a:off x="2465049" y="5441078"/>
            <a:ext cx="902903" cy="544896"/>
          </a:xfrm>
          <a:prstGeom prst="rect">
            <a:avLst/>
          </a:prstGeom>
          <a:solidFill>
            <a:schemeClr val="tx2"/>
          </a:solidFill>
          <a:ln w="9525">
            <a:solidFill>
              <a:schemeClr val="tx2"/>
            </a:solidFill>
          </a:ln>
        </p:spPr>
        <p:txBody>
          <a:bodyPr lIns="54000" tIns="54000" rIns="54000" bIns="54000" anchor="t"/>
          <a:lstStyle/>
          <a:p>
            <a:pPr marL="0" lvl="1" indent="1588" fontAlgn="base">
              <a:spcBef>
                <a:spcPct val="40000"/>
              </a:spcBef>
              <a:spcAft>
                <a:spcPct val="0"/>
              </a:spcAft>
              <a:buClr>
                <a:srgbClr val="007C92"/>
              </a:buClr>
              <a:buSzPct val="85000"/>
              <a:defRPr/>
            </a:pPr>
            <a:r>
              <a:rPr lang="en-US" sz="900" b="1" kern="0" dirty="0" smtClean="0">
                <a:solidFill>
                  <a:srgbClr val="FFFFFF"/>
                </a:solidFill>
              </a:rPr>
              <a:t>Sustainability</a:t>
            </a:r>
          </a:p>
        </p:txBody>
      </p:sp>
      <p:sp>
        <p:nvSpPr>
          <p:cNvPr id="123" name="Rectangle 9"/>
          <p:cNvSpPr txBox="1">
            <a:spLocks noChangeArrowheads="1"/>
          </p:cNvSpPr>
          <p:nvPr/>
        </p:nvSpPr>
        <p:spPr>
          <a:xfrm>
            <a:off x="3408136" y="5441078"/>
            <a:ext cx="2289772" cy="544896"/>
          </a:xfrm>
          <a:prstGeom prst="rect">
            <a:avLst/>
          </a:prstGeom>
          <a:noFill/>
          <a:ln w="9525">
            <a:solidFill>
              <a:schemeClr val="tx2"/>
            </a:solidFill>
          </a:ln>
        </p:spPr>
        <p:txBody>
          <a:bodyPr lIns="36000" tIns="36000" rIns="36000" bIns="36000" anchor="ctr"/>
          <a:lstStyle/>
          <a:p>
            <a:pPr marL="0" lvl="2" fontAlgn="base">
              <a:spcBef>
                <a:spcPts val="300"/>
              </a:spcBef>
              <a:spcAft>
                <a:spcPct val="0"/>
              </a:spcAft>
              <a:buClr>
                <a:srgbClr val="97989A"/>
              </a:buClr>
              <a:buSzPct val="85000"/>
              <a:defRPr/>
            </a:pPr>
            <a:r>
              <a:rPr lang="en-US" sz="800" dirty="0" smtClean="0">
                <a:solidFill>
                  <a:srgbClr val="000000"/>
                </a:solidFill>
                <a:cs typeface="Arial" pitchFamily="34" charset="0"/>
              </a:rPr>
              <a:t>Highlight sustainability risks in order to help you asses whether initiatives can be implemented by the organization in a sustainable way </a:t>
            </a:r>
          </a:p>
        </p:txBody>
      </p:sp>
      <p:sp>
        <p:nvSpPr>
          <p:cNvPr id="124" name="Rectangle 46"/>
          <p:cNvSpPr/>
          <p:nvPr/>
        </p:nvSpPr>
        <p:spPr>
          <a:xfrm>
            <a:off x="2464551" y="1434144"/>
            <a:ext cx="3405980" cy="2660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b="1" dirty="0" smtClean="0">
                <a:solidFill>
                  <a:srgbClr val="00338D"/>
                </a:solidFill>
              </a:rPr>
              <a:t>Principles of the approach</a:t>
            </a:r>
          </a:p>
        </p:txBody>
      </p:sp>
      <p:sp>
        <p:nvSpPr>
          <p:cNvPr id="125" name="Textfeld 124"/>
          <p:cNvSpPr txBox="1"/>
          <p:nvPr/>
        </p:nvSpPr>
        <p:spPr>
          <a:xfrm>
            <a:off x="2455130" y="6033022"/>
            <a:ext cx="1048364" cy="107722"/>
          </a:xfrm>
          <a:prstGeom prst="rect">
            <a:avLst/>
          </a:prstGeom>
          <a:noFill/>
        </p:spPr>
        <p:txBody>
          <a:bodyPr wrap="none" lIns="0" tIns="0" rIns="0" bIns="0" rtlCol="0">
            <a:spAutoFit/>
          </a:bodyPr>
          <a:lstStyle/>
          <a:p>
            <a:r>
              <a:rPr lang="en-US" sz="700" dirty="0" smtClean="0">
                <a:latin typeface="Arial" pitchFamily="34" charset="0"/>
                <a:cs typeface="Arial" pitchFamily="34" charset="0"/>
              </a:rPr>
              <a:t>SKU = Stock Keeping Unit</a:t>
            </a:r>
          </a:p>
        </p:txBody>
      </p:sp>
      <p:sp>
        <p:nvSpPr>
          <p:cNvPr id="126" name="AutoShape 68"/>
          <p:cNvSpPr>
            <a:spLocks/>
          </p:cNvSpPr>
          <p:nvPr/>
        </p:nvSpPr>
        <p:spPr bwMode="auto">
          <a:xfrm flipH="1" flipV="1">
            <a:off x="5706819" y="1741289"/>
            <a:ext cx="288000" cy="4248000"/>
          </a:xfrm>
          <a:prstGeom prst="leftBrace">
            <a:avLst>
              <a:gd name="adj1" fmla="val 0"/>
              <a:gd name="adj2" fmla="val 50000"/>
            </a:avLst>
          </a:prstGeom>
          <a:noFill/>
          <a:ln w="9525">
            <a:solidFill>
              <a:schemeClr val="tx2"/>
            </a:solidFill>
            <a:round/>
            <a:headEnd/>
            <a:tailEnd/>
          </a:ln>
        </p:spPr>
        <p:txBody>
          <a:bodyPr wrap="none" lIns="0" tIns="0" rIns="0" bIns="0" anchor="ctr"/>
          <a:lstStyle/>
          <a:p>
            <a:endParaRPr lang="en-US" sz="900" dirty="0"/>
          </a:p>
        </p:txBody>
      </p:sp>
    </p:spTree>
    <p:extLst>
      <p:ext uri="{BB962C8B-B14F-4D97-AF65-F5344CB8AC3E}">
        <p14:creationId xmlns:p14="http://schemas.microsoft.com/office/powerpoint/2010/main" val="719672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Synergy potentials are identified and quantified in the framework of an operational DD </a:t>
            </a:r>
          </a:p>
          <a:p>
            <a:pPr lvl="2"/>
            <a:r>
              <a:rPr lang="en-US" dirty="0"/>
              <a:t>The scope and depth of the analyses depend on the access to the target</a:t>
            </a:r>
          </a:p>
        </p:txBody>
      </p:sp>
      <p:sp>
        <p:nvSpPr>
          <p:cNvPr id="4" name="Titel 3"/>
          <p:cNvSpPr>
            <a:spLocks noGrp="1"/>
          </p:cNvSpPr>
          <p:nvPr>
            <p:ph type="title"/>
          </p:nvPr>
        </p:nvSpPr>
        <p:spPr/>
        <p:txBody>
          <a:bodyPr/>
          <a:lstStyle/>
          <a:p>
            <a:r>
              <a:rPr lang="en-US" dirty="0" smtClean="0"/>
              <a:t>2. What synergy potentials can be determined? (2/2)</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124" name="Rectangle 46"/>
          <p:cNvSpPr/>
          <p:nvPr/>
        </p:nvSpPr>
        <p:spPr>
          <a:xfrm>
            <a:off x="2464550" y="1434144"/>
            <a:ext cx="6952499" cy="26606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b="1" dirty="0" smtClean="0">
                <a:solidFill>
                  <a:srgbClr val="00338D"/>
                </a:solidFill>
              </a:rPr>
              <a:t>Rapid and robust methodology to assess, triangulate and prioritize opportunities</a:t>
            </a:r>
            <a:endParaRPr lang="en-US" sz="900" b="1" dirty="0">
              <a:solidFill>
                <a:srgbClr val="00338D"/>
              </a:solidFill>
            </a:endParaRPr>
          </a:p>
        </p:txBody>
      </p:sp>
      <p:sp>
        <p:nvSpPr>
          <p:cNvPr id="42" name="Rectangle 3"/>
          <p:cNvSpPr>
            <a:spLocks noChangeArrowheads="1"/>
          </p:cNvSpPr>
          <p:nvPr/>
        </p:nvSpPr>
        <p:spPr bwMode="auto">
          <a:xfrm>
            <a:off x="5880499" y="2075525"/>
            <a:ext cx="1738137" cy="3049685"/>
          </a:xfrm>
          <a:prstGeom prst="rect">
            <a:avLst/>
          </a:prstGeom>
          <a:noFill/>
          <a:ln w="6350">
            <a:solidFill>
              <a:schemeClr val="tx2"/>
            </a:solidFill>
            <a:miter lim="800000"/>
            <a:headEnd/>
            <a:tailEnd/>
          </a:ln>
        </p:spPr>
        <p:txBody>
          <a:bodyPr wrap="none" lIns="0" tIns="0" rIns="0" bIns="0" anchor="ctr"/>
          <a:lstStyle/>
          <a:p>
            <a:endParaRPr lang="en-US" sz="900" dirty="0">
              <a:solidFill>
                <a:srgbClr val="000000"/>
              </a:solidFill>
            </a:endParaRPr>
          </a:p>
        </p:txBody>
      </p:sp>
      <p:sp>
        <p:nvSpPr>
          <p:cNvPr id="43" name="Rectangle 7"/>
          <p:cNvSpPr>
            <a:spLocks noChangeArrowheads="1"/>
          </p:cNvSpPr>
          <p:nvPr>
            <p:custDataLst>
              <p:tags r:id="rId1"/>
            </p:custDataLst>
          </p:nvPr>
        </p:nvSpPr>
        <p:spPr bwMode="auto">
          <a:xfrm>
            <a:off x="2531637" y="2800933"/>
            <a:ext cx="873407" cy="265545"/>
          </a:xfrm>
          <a:prstGeom prst="rect">
            <a:avLst/>
          </a:prstGeom>
          <a:solidFill>
            <a:schemeClr val="tx2"/>
          </a:solidFill>
          <a:ln w="6350">
            <a:solidFill>
              <a:schemeClr val="tx2"/>
            </a:solidFill>
            <a:miter lim="800000"/>
            <a:headEnd/>
            <a:tailEnd/>
          </a:ln>
        </p:spPr>
        <p:txBody>
          <a:bodyPr wrap="none" lIns="0" tIns="0" rIns="0" bIns="0" anchor="ctr"/>
          <a:lstStyle/>
          <a:p>
            <a:pPr algn="ctr"/>
            <a:r>
              <a:rPr lang="en-US" sz="900" b="1" dirty="0" smtClean="0">
                <a:solidFill>
                  <a:srgbClr val="FFFFFF"/>
                </a:solidFill>
              </a:rPr>
              <a:t>Definition</a:t>
            </a:r>
            <a:endParaRPr lang="en-US" sz="900" b="1" dirty="0">
              <a:solidFill>
                <a:srgbClr val="FFFFFF"/>
              </a:solidFill>
            </a:endParaRPr>
          </a:p>
        </p:txBody>
      </p:sp>
      <p:sp>
        <p:nvSpPr>
          <p:cNvPr id="44" name="Rectangle 8"/>
          <p:cNvSpPr>
            <a:spLocks noChangeArrowheads="1"/>
          </p:cNvSpPr>
          <p:nvPr/>
        </p:nvSpPr>
        <p:spPr bwMode="auto">
          <a:xfrm>
            <a:off x="2531637" y="3112251"/>
            <a:ext cx="873407" cy="1545962"/>
          </a:xfrm>
          <a:prstGeom prst="rect">
            <a:avLst/>
          </a:prstGeom>
          <a:noFill/>
          <a:ln w="6350">
            <a:solidFill>
              <a:schemeClr val="tx2"/>
            </a:solidFill>
            <a:miter lim="800000"/>
            <a:headEnd/>
            <a:tailEnd/>
          </a:ln>
        </p:spPr>
        <p:txBody>
          <a:bodyPr wrap="none" lIns="0" tIns="0" rIns="0" bIns="0" anchor="ctr"/>
          <a:lstStyle/>
          <a:p>
            <a:endParaRPr lang="en-US" sz="900" dirty="0">
              <a:solidFill>
                <a:srgbClr val="000000"/>
              </a:solidFill>
            </a:endParaRPr>
          </a:p>
        </p:txBody>
      </p:sp>
      <p:sp>
        <p:nvSpPr>
          <p:cNvPr id="45" name="AutoShape 9"/>
          <p:cNvSpPr>
            <a:spLocks noChangeArrowheads="1"/>
          </p:cNvSpPr>
          <p:nvPr>
            <p:custDataLst>
              <p:tags r:id="rId2"/>
            </p:custDataLst>
          </p:nvPr>
        </p:nvSpPr>
        <p:spPr bwMode="auto">
          <a:xfrm rot="16200000" flipH="1" flipV="1">
            <a:off x="2789921" y="3590669"/>
            <a:ext cx="1758092" cy="312902"/>
          </a:xfrm>
          <a:prstGeom prst="upArrow">
            <a:avLst>
              <a:gd name="adj1" fmla="val 71435"/>
              <a:gd name="adj2" fmla="val 100000"/>
            </a:avLst>
          </a:prstGeom>
          <a:solidFill>
            <a:srgbClr val="D9D9D9"/>
          </a:solidFill>
          <a:ln w="6350" algn="ctr">
            <a:noFill/>
            <a:miter lim="800000"/>
            <a:headEnd/>
            <a:tailEnd/>
          </a:ln>
          <a:effectLst/>
        </p:spPr>
        <p:txBody>
          <a:bodyPr wrap="none" anchor="ctr"/>
          <a:lstStyle/>
          <a:p>
            <a:pPr>
              <a:defRPr/>
            </a:pPr>
            <a:endParaRPr lang="en-US" sz="900" dirty="0">
              <a:solidFill>
                <a:srgbClr val="000000"/>
              </a:solidFill>
            </a:endParaRPr>
          </a:p>
        </p:txBody>
      </p:sp>
      <p:sp>
        <p:nvSpPr>
          <p:cNvPr id="46" name="AutoShape 10"/>
          <p:cNvSpPr>
            <a:spLocks noChangeArrowheads="1"/>
          </p:cNvSpPr>
          <p:nvPr>
            <p:custDataLst>
              <p:tags r:id="rId3"/>
            </p:custDataLst>
          </p:nvPr>
        </p:nvSpPr>
        <p:spPr bwMode="auto">
          <a:xfrm flipH="1" flipV="1">
            <a:off x="3512520" y="2805512"/>
            <a:ext cx="2271946" cy="558560"/>
          </a:xfrm>
          <a:prstGeom prst="upArrow">
            <a:avLst>
              <a:gd name="adj1" fmla="val 71435"/>
              <a:gd name="adj2" fmla="val 100000"/>
            </a:avLst>
          </a:prstGeom>
          <a:solidFill>
            <a:srgbClr val="D9D9D9"/>
          </a:solidFill>
          <a:ln w="6350" algn="ctr">
            <a:noFill/>
            <a:miter lim="800000"/>
            <a:headEnd/>
            <a:tailEnd/>
          </a:ln>
          <a:effectLst/>
        </p:spPr>
        <p:txBody>
          <a:bodyPr wrap="none" anchor="ctr"/>
          <a:lstStyle/>
          <a:p>
            <a:pPr>
              <a:defRPr/>
            </a:pPr>
            <a:endParaRPr lang="en-US" sz="1000" dirty="0">
              <a:solidFill>
                <a:srgbClr val="000000"/>
              </a:solidFill>
            </a:endParaRPr>
          </a:p>
        </p:txBody>
      </p:sp>
      <p:sp>
        <p:nvSpPr>
          <p:cNvPr id="47" name="Rectangle 11"/>
          <p:cNvSpPr>
            <a:spLocks noChangeArrowheads="1"/>
          </p:cNvSpPr>
          <p:nvPr>
            <p:custDataLst>
              <p:tags r:id="rId4"/>
            </p:custDataLst>
          </p:nvPr>
        </p:nvSpPr>
        <p:spPr bwMode="auto">
          <a:xfrm>
            <a:off x="3512520" y="1749425"/>
            <a:ext cx="2271946" cy="262493"/>
          </a:xfrm>
          <a:prstGeom prst="rect">
            <a:avLst/>
          </a:prstGeom>
          <a:solidFill>
            <a:schemeClr val="tx2"/>
          </a:solidFill>
          <a:ln w="6350">
            <a:solidFill>
              <a:schemeClr val="tx2"/>
            </a:solidFill>
            <a:miter lim="800000"/>
            <a:headEnd/>
            <a:tailEnd/>
          </a:ln>
        </p:spPr>
        <p:txBody>
          <a:bodyPr wrap="none" lIns="0" tIns="0" rIns="0" bIns="0" anchor="ctr"/>
          <a:lstStyle/>
          <a:p>
            <a:pPr algn="ctr"/>
            <a:r>
              <a:rPr lang="en-US" sz="900" b="1" dirty="0" smtClean="0">
                <a:solidFill>
                  <a:srgbClr val="FFFFFF"/>
                </a:solidFill>
              </a:rPr>
              <a:t>Operational evidence</a:t>
            </a:r>
            <a:endParaRPr lang="en-US" sz="900" b="1" dirty="0">
              <a:solidFill>
                <a:srgbClr val="FFFFFF"/>
              </a:solidFill>
            </a:endParaRPr>
          </a:p>
        </p:txBody>
      </p:sp>
      <p:grpSp>
        <p:nvGrpSpPr>
          <p:cNvPr id="48" name="Group 12"/>
          <p:cNvGrpSpPr>
            <a:grpSpLocks/>
          </p:cNvGrpSpPr>
          <p:nvPr/>
        </p:nvGrpSpPr>
        <p:grpSpPr bwMode="auto">
          <a:xfrm>
            <a:off x="3572378" y="2137070"/>
            <a:ext cx="2086926" cy="540247"/>
            <a:chOff x="3174" y="1435"/>
            <a:chExt cx="1534" cy="354"/>
          </a:xfrm>
          <a:solidFill>
            <a:schemeClr val="accent3"/>
          </a:solidFill>
        </p:grpSpPr>
        <p:sp>
          <p:nvSpPr>
            <p:cNvPr id="56" name="Rectangle 13"/>
            <p:cNvSpPr>
              <a:spLocks noChangeArrowheads="1"/>
            </p:cNvSpPr>
            <p:nvPr>
              <p:custDataLst>
                <p:tags r:id="rId15"/>
              </p:custDataLst>
            </p:nvPr>
          </p:nvSpPr>
          <p:spPr bwMode="auto">
            <a:xfrm>
              <a:off x="3174" y="1435"/>
              <a:ext cx="453" cy="354"/>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Operational</a:t>
              </a:r>
              <a:br>
                <a:rPr lang="en-US" sz="800" b="1" dirty="0" smtClean="0">
                  <a:solidFill>
                    <a:schemeClr val="bg1"/>
                  </a:solidFill>
                  <a:cs typeface="Arial" charset="0"/>
                </a:rPr>
              </a:br>
              <a:r>
                <a:rPr lang="en-US" sz="800" b="1" dirty="0" smtClean="0">
                  <a:solidFill>
                    <a:schemeClr val="bg1"/>
                  </a:solidFill>
                  <a:cs typeface="Arial" charset="0"/>
                </a:rPr>
                <a:t>data</a:t>
              </a:r>
              <a:endParaRPr lang="en-US" sz="800" b="1" dirty="0">
                <a:solidFill>
                  <a:schemeClr val="bg1"/>
                </a:solidFill>
                <a:cs typeface="Arial" charset="0"/>
              </a:endParaRPr>
            </a:p>
          </p:txBody>
        </p:sp>
        <p:sp>
          <p:nvSpPr>
            <p:cNvPr id="58" name="Rectangle 14"/>
            <p:cNvSpPr>
              <a:spLocks noChangeArrowheads="1"/>
            </p:cNvSpPr>
            <p:nvPr>
              <p:custDataLst>
                <p:tags r:id="rId16"/>
              </p:custDataLst>
            </p:nvPr>
          </p:nvSpPr>
          <p:spPr bwMode="auto">
            <a:xfrm>
              <a:off x="3714" y="1435"/>
              <a:ext cx="453" cy="354"/>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Site</a:t>
              </a:r>
              <a:br>
                <a:rPr lang="en-US" sz="800" b="1" dirty="0" smtClean="0">
                  <a:solidFill>
                    <a:schemeClr val="bg1"/>
                  </a:solidFill>
                  <a:cs typeface="Arial" charset="0"/>
                </a:rPr>
              </a:br>
              <a:r>
                <a:rPr lang="en-US" sz="800" b="1" dirty="0" smtClean="0">
                  <a:solidFill>
                    <a:schemeClr val="bg1"/>
                  </a:solidFill>
                  <a:cs typeface="Arial" charset="0"/>
                </a:rPr>
                <a:t>visits</a:t>
              </a:r>
              <a:endParaRPr lang="en-US" sz="800" b="1" dirty="0">
                <a:solidFill>
                  <a:schemeClr val="bg1"/>
                </a:solidFill>
                <a:cs typeface="Arial" charset="0"/>
              </a:endParaRPr>
            </a:p>
          </p:txBody>
        </p:sp>
        <p:sp>
          <p:nvSpPr>
            <p:cNvPr id="59" name="Rectangle 15"/>
            <p:cNvSpPr>
              <a:spLocks noChangeArrowheads="1"/>
            </p:cNvSpPr>
            <p:nvPr>
              <p:custDataLst>
                <p:tags r:id="rId17"/>
              </p:custDataLst>
            </p:nvPr>
          </p:nvSpPr>
          <p:spPr bwMode="auto">
            <a:xfrm>
              <a:off x="4255" y="1435"/>
              <a:ext cx="453" cy="354"/>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Focused</a:t>
              </a:r>
              <a:br>
                <a:rPr lang="en-US" sz="800" b="1" dirty="0" smtClean="0">
                  <a:solidFill>
                    <a:schemeClr val="bg1"/>
                  </a:solidFill>
                  <a:cs typeface="Arial" charset="0"/>
                </a:rPr>
              </a:br>
              <a:r>
                <a:rPr lang="en-US" sz="800" b="1" dirty="0" smtClean="0">
                  <a:solidFill>
                    <a:schemeClr val="bg1"/>
                  </a:solidFill>
                  <a:cs typeface="Arial" charset="0"/>
                </a:rPr>
                <a:t>interviews</a:t>
              </a:r>
              <a:endParaRPr lang="en-US" sz="800" b="1" dirty="0">
                <a:solidFill>
                  <a:schemeClr val="bg1"/>
                </a:solidFill>
                <a:cs typeface="Arial" charset="0"/>
              </a:endParaRPr>
            </a:p>
          </p:txBody>
        </p:sp>
      </p:grpSp>
      <p:sp>
        <p:nvSpPr>
          <p:cNvPr id="60" name="Rectangle 16"/>
          <p:cNvSpPr>
            <a:spLocks noChangeArrowheads="1"/>
          </p:cNvSpPr>
          <p:nvPr/>
        </p:nvSpPr>
        <p:spPr bwMode="auto">
          <a:xfrm>
            <a:off x="3512520" y="2054649"/>
            <a:ext cx="2271946" cy="702016"/>
          </a:xfrm>
          <a:prstGeom prst="rect">
            <a:avLst/>
          </a:prstGeom>
          <a:noFill/>
          <a:ln w="6350">
            <a:solidFill>
              <a:schemeClr val="tx2"/>
            </a:solidFill>
            <a:miter lim="800000"/>
            <a:headEnd/>
            <a:tailEnd/>
          </a:ln>
        </p:spPr>
        <p:txBody>
          <a:bodyPr wrap="none" lIns="0" tIns="0" rIns="0" bIns="0" anchor="ctr"/>
          <a:lstStyle/>
          <a:p>
            <a:endParaRPr lang="en-US" sz="900" dirty="0">
              <a:solidFill>
                <a:srgbClr val="000000"/>
              </a:solidFill>
            </a:endParaRPr>
          </a:p>
        </p:txBody>
      </p:sp>
      <p:sp>
        <p:nvSpPr>
          <p:cNvPr id="61" name="AutoShape 17"/>
          <p:cNvSpPr>
            <a:spLocks noChangeArrowheads="1"/>
          </p:cNvSpPr>
          <p:nvPr>
            <p:custDataLst>
              <p:tags r:id="rId5"/>
            </p:custDataLst>
          </p:nvPr>
        </p:nvSpPr>
        <p:spPr bwMode="auto">
          <a:xfrm flipH="1">
            <a:off x="3512520" y="4131700"/>
            <a:ext cx="2271946" cy="543299"/>
          </a:xfrm>
          <a:prstGeom prst="upArrow">
            <a:avLst>
              <a:gd name="adj1" fmla="val 71435"/>
              <a:gd name="adj2" fmla="val 100000"/>
            </a:avLst>
          </a:prstGeom>
          <a:solidFill>
            <a:srgbClr val="D9D9D9"/>
          </a:solidFill>
          <a:ln w="6350" algn="ctr">
            <a:noFill/>
            <a:miter lim="800000"/>
            <a:headEnd/>
            <a:tailEnd/>
          </a:ln>
          <a:effectLst/>
        </p:spPr>
        <p:txBody>
          <a:bodyPr wrap="none" anchor="ctr"/>
          <a:lstStyle/>
          <a:p>
            <a:pPr>
              <a:defRPr/>
            </a:pPr>
            <a:endParaRPr lang="en-US" sz="900" dirty="0">
              <a:solidFill>
                <a:srgbClr val="000000"/>
              </a:solidFill>
            </a:endParaRPr>
          </a:p>
        </p:txBody>
      </p:sp>
      <p:sp>
        <p:nvSpPr>
          <p:cNvPr id="62" name="Rectangle 18"/>
          <p:cNvSpPr>
            <a:spLocks noChangeArrowheads="1"/>
          </p:cNvSpPr>
          <p:nvPr>
            <p:custDataLst>
              <p:tags r:id="rId6"/>
            </p:custDataLst>
          </p:nvPr>
        </p:nvSpPr>
        <p:spPr bwMode="auto">
          <a:xfrm>
            <a:off x="3512520" y="5473162"/>
            <a:ext cx="2271946" cy="262493"/>
          </a:xfrm>
          <a:prstGeom prst="rect">
            <a:avLst/>
          </a:prstGeom>
          <a:solidFill>
            <a:schemeClr val="tx2"/>
          </a:solidFill>
          <a:ln w="6350">
            <a:solidFill>
              <a:schemeClr val="tx2"/>
            </a:solidFill>
            <a:miter lim="800000"/>
            <a:headEnd/>
            <a:tailEnd/>
          </a:ln>
        </p:spPr>
        <p:txBody>
          <a:bodyPr wrap="none" lIns="0" tIns="0" rIns="0" bIns="0" anchor="ctr"/>
          <a:lstStyle/>
          <a:p>
            <a:pPr algn="ctr"/>
            <a:r>
              <a:rPr lang="en-US" sz="900" b="1" dirty="0" smtClean="0">
                <a:solidFill>
                  <a:srgbClr val="FFFFFF"/>
                </a:solidFill>
              </a:rPr>
              <a:t>Tailored comparator data</a:t>
            </a:r>
            <a:endParaRPr lang="en-US" sz="900" b="1" dirty="0">
              <a:solidFill>
                <a:srgbClr val="FFFFFF"/>
              </a:solidFill>
            </a:endParaRPr>
          </a:p>
        </p:txBody>
      </p:sp>
      <p:grpSp>
        <p:nvGrpSpPr>
          <p:cNvPr id="63" name="Group 19"/>
          <p:cNvGrpSpPr>
            <a:grpSpLocks/>
          </p:cNvGrpSpPr>
          <p:nvPr/>
        </p:nvGrpSpPr>
        <p:grpSpPr bwMode="auto">
          <a:xfrm>
            <a:off x="3572378" y="4803194"/>
            <a:ext cx="2086926" cy="543299"/>
            <a:chOff x="3174" y="3182"/>
            <a:chExt cx="1534" cy="356"/>
          </a:xfrm>
          <a:solidFill>
            <a:schemeClr val="accent3"/>
          </a:solidFill>
        </p:grpSpPr>
        <p:sp>
          <p:nvSpPr>
            <p:cNvPr id="64" name="Rectangle 20"/>
            <p:cNvSpPr>
              <a:spLocks noChangeArrowheads="1"/>
            </p:cNvSpPr>
            <p:nvPr>
              <p:custDataLst>
                <p:tags r:id="rId12"/>
              </p:custDataLst>
            </p:nvPr>
          </p:nvSpPr>
          <p:spPr bwMode="auto">
            <a:xfrm>
              <a:off x="3174" y="3182"/>
              <a:ext cx="453" cy="356"/>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Internal comparison</a:t>
              </a:r>
              <a:endParaRPr lang="en-US" sz="800" b="1" dirty="0">
                <a:solidFill>
                  <a:schemeClr val="bg1"/>
                </a:solidFill>
                <a:cs typeface="Arial" charset="0"/>
              </a:endParaRPr>
            </a:p>
          </p:txBody>
        </p:sp>
        <p:sp>
          <p:nvSpPr>
            <p:cNvPr id="65" name="Rectangle 21"/>
            <p:cNvSpPr>
              <a:spLocks noChangeArrowheads="1"/>
            </p:cNvSpPr>
            <p:nvPr>
              <p:custDataLst>
                <p:tags r:id="rId13"/>
              </p:custDataLst>
            </p:nvPr>
          </p:nvSpPr>
          <p:spPr bwMode="auto">
            <a:xfrm>
              <a:off x="3714" y="3182"/>
              <a:ext cx="453" cy="356"/>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External comparator analysis</a:t>
              </a:r>
              <a:endParaRPr lang="en-US" sz="800" b="1" dirty="0">
                <a:solidFill>
                  <a:schemeClr val="bg1"/>
                </a:solidFill>
                <a:cs typeface="Arial" charset="0"/>
              </a:endParaRPr>
            </a:p>
          </p:txBody>
        </p:sp>
        <p:sp>
          <p:nvSpPr>
            <p:cNvPr id="66" name="Rectangle 22"/>
            <p:cNvSpPr>
              <a:spLocks noChangeArrowheads="1"/>
            </p:cNvSpPr>
            <p:nvPr>
              <p:custDataLst>
                <p:tags r:id="rId14"/>
              </p:custDataLst>
            </p:nvPr>
          </p:nvSpPr>
          <p:spPr bwMode="auto">
            <a:xfrm>
              <a:off x="4255" y="3182"/>
              <a:ext cx="453" cy="356"/>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Robust challenge</a:t>
              </a:r>
              <a:endParaRPr lang="en-US" sz="800" b="1" dirty="0">
                <a:solidFill>
                  <a:schemeClr val="bg1"/>
                </a:solidFill>
                <a:cs typeface="Arial" charset="0"/>
              </a:endParaRPr>
            </a:p>
          </p:txBody>
        </p:sp>
      </p:grpSp>
      <p:sp>
        <p:nvSpPr>
          <p:cNvPr id="67" name="Rectangle 23"/>
          <p:cNvSpPr>
            <a:spLocks noChangeArrowheads="1"/>
          </p:cNvSpPr>
          <p:nvPr/>
        </p:nvSpPr>
        <p:spPr bwMode="auto">
          <a:xfrm>
            <a:off x="3512520" y="4723835"/>
            <a:ext cx="2271946" cy="702016"/>
          </a:xfrm>
          <a:prstGeom prst="rect">
            <a:avLst/>
          </a:prstGeom>
          <a:noFill/>
          <a:ln w="6350">
            <a:solidFill>
              <a:schemeClr val="tx2"/>
            </a:solidFill>
            <a:miter lim="800000"/>
            <a:headEnd/>
            <a:tailEnd/>
          </a:ln>
        </p:spPr>
        <p:txBody>
          <a:bodyPr wrap="none" lIns="0" tIns="0" rIns="0" bIns="0" anchor="ctr"/>
          <a:lstStyle/>
          <a:p>
            <a:endParaRPr lang="en-US" sz="900" dirty="0">
              <a:solidFill>
                <a:srgbClr val="000000"/>
              </a:solidFill>
            </a:endParaRPr>
          </a:p>
        </p:txBody>
      </p:sp>
      <p:sp>
        <p:nvSpPr>
          <p:cNvPr id="68" name="AutoShape 24"/>
          <p:cNvSpPr>
            <a:spLocks noChangeAspect="1" noChangeArrowheads="1"/>
          </p:cNvSpPr>
          <p:nvPr>
            <p:custDataLst>
              <p:tags r:id="rId7"/>
            </p:custDataLst>
          </p:nvPr>
        </p:nvSpPr>
        <p:spPr bwMode="auto">
          <a:xfrm>
            <a:off x="3587345" y="3243497"/>
            <a:ext cx="2218328" cy="1007240"/>
          </a:xfrm>
          <a:prstGeom prst="flowChartTerminator">
            <a:avLst/>
          </a:prstGeom>
          <a:noFill/>
          <a:ln w="6350">
            <a:noFill/>
            <a:miter lim="800000"/>
            <a:headEnd/>
            <a:tailEnd/>
          </a:ln>
        </p:spPr>
        <p:txBody>
          <a:bodyPr lIns="72000" tIns="0" rIns="72000" bIns="0" anchor="ctr"/>
          <a:lstStyle/>
          <a:p>
            <a:pPr algn="ctr"/>
            <a:r>
              <a:rPr lang="en-US" sz="1000" b="1" dirty="0" smtClean="0">
                <a:solidFill>
                  <a:schemeClr val="tx2"/>
                </a:solidFill>
              </a:rPr>
              <a:t>EBITDA improvement opportunities</a:t>
            </a:r>
            <a:endParaRPr lang="en-US" sz="1000" b="1" dirty="0">
              <a:solidFill>
                <a:schemeClr val="tx2"/>
              </a:solidFill>
            </a:endParaRPr>
          </a:p>
        </p:txBody>
      </p:sp>
      <p:grpSp>
        <p:nvGrpSpPr>
          <p:cNvPr id="69" name="Group 25"/>
          <p:cNvGrpSpPr>
            <a:grpSpLocks/>
          </p:cNvGrpSpPr>
          <p:nvPr/>
        </p:nvGrpSpPr>
        <p:grpSpPr bwMode="auto">
          <a:xfrm>
            <a:off x="2596934" y="3214505"/>
            <a:ext cx="744165" cy="1338408"/>
            <a:chOff x="2615" y="2173"/>
            <a:chExt cx="619" cy="877"/>
          </a:xfrm>
          <a:solidFill>
            <a:schemeClr val="accent3"/>
          </a:solidFill>
        </p:grpSpPr>
        <p:sp>
          <p:nvSpPr>
            <p:cNvPr id="70" name="Rectangle 26"/>
            <p:cNvSpPr>
              <a:spLocks noChangeArrowheads="1"/>
            </p:cNvSpPr>
            <p:nvPr>
              <p:custDataLst>
                <p:tags r:id="rId9"/>
              </p:custDataLst>
            </p:nvPr>
          </p:nvSpPr>
          <p:spPr bwMode="auto">
            <a:xfrm>
              <a:off x="2615" y="2173"/>
              <a:ext cx="619" cy="275"/>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Organization baseline</a:t>
              </a:r>
              <a:endParaRPr lang="en-US" sz="800" b="1" dirty="0">
                <a:solidFill>
                  <a:schemeClr val="bg1"/>
                </a:solidFill>
                <a:cs typeface="Arial" charset="0"/>
              </a:endParaRPr>
            </a:p>
          </p:txBody>
        </p:sp>
        <p:sp>
          <p:nvSpPr>
            <p:cNvPr id="71" name="Rectangle 27"/>
            <p:cNvSpPr>
              <a:spLocks noChangeArrowheads="1"/>
            </p:cNvSpPr>
            <p:nvPr>
              <p:custDataLst>
                <p:tags r:id="rId10"/>
              </p:custDataLst>
            </p:nvPr>
          </p:nvSpPr>
          <p:spPr bwMode="auto">
            <a:xfrm>
              <a:off x="2615" y="2474"/>
              <a:ext cx="619" cy="275"/>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Financial baseline</a:t>
              </a:r>
              <a:endParaRPr lang="en-US" sz="800" b="1" dirty="0">
                <a:solidFill>
                  <a:schemeClr val="bg1"/>
                </a:solidFill>
                <a:cs typeface="Arial" charset="0"/>
              </a:endParaRPr>
            </a:p>
          </p:txBody>
        </p:sp>
        <p:sp>
          <p:nvSpPr>
            <p:cNvPr id="72" name="Rectangle 28"/>
            <p:cNvSpPr>
              <a:spLocks noChangeArrowheads="1"/>
            </p:cNvSpPr>
            <p:nvPr>
              <p:custDataLst>
                <p:tags r:id="rId11"/>
              </p:custDataLst>
            </p:nvPr>
          </p:nvSpPr>
          <p:spPr bwMode="auto">
            <a:xfrm>
              <a:off x="2615" y="2775"/>
              <a:ext cx="619" cy="275"/>
            </a:xfrm>
            <a:prstGeom prst="rect">
              <a:avLst/>
            </a:prstGeom>
            <a:grpFill/>
            <a:ln w="6350">
              <a:noFill/>
              <a:miter lim="800000"/>
              <a:headEnd/>
              <a:tailEnd/>
            </a:ln>
          </p:spPr>
          <p:txBody>
            <a:bodyPr lIns="0" tIns="0" rIns="0" bIns="0" anchor="ctr"/>
            <a:lstStyle/>
            <a:p>
              <a:pPr algn="ctr"/>
              <a:r>
                <a:rPr lang="en-US" sz="800" b="1" dirty="0" smtClean="0">
                  <a:solidFill>
                    <a:schemeClr val="bg1"/>
                  </a:solidFill>
                  <a:cs typeface="Arial" charset="0"/>
                </a:rPr>
                <a:t>Operational hypotheses</a:t>
              </a:r>
              <a:endParaRPr lang="en-US" sz="800" b="1" dirty="0">
                <a:solidFill>
                  <a:schemeClr val="bg1"/>
                </a:solidFill>
                <a:cs typeface="Arial" charset="0"/>
              </a:endParaRPr>
            </a:p>
          </p:txBody>
        </p:sp>
      </p:grpSp>
      <p:sp>
        <p:nvSpPr>
          <p:cNvPr id="73" name="Freeform 36"/>
          <p:cNvSpPr>
            <a:spLocks noChangeAspect="1"/>
          </p:cNvSpPr>
          <p:nvPr/>
        </p:nvSpPr>
        <p:spPr bwMode="gray">
          <a:xfrm rot="5400000">
            <a:off x="6051400" y="3701169"/>
            <a:ext cx="3522287" cy="238552"/>
          </a:xfrm>
          <a:custGeom>
            <a:avLst/>
            <a:gdLst>
              <a:gd name="T0" fmla="*/ 0 w 4488"/>
              <a:gd name="T1" fmla="*/ 2147483647 h 3872"/>
              <a:gd name="T2" fmla="*/ 2147483647 w 4488"/>
              <a:gd name="T3" fmla="*/ 2147483647 h 3872"/>
              <a:gd name="T4" fmla="*/ 2147483647 w 4488"/>
              <a:gd name="T5" fmla="*/ 0 h 3872"/>
              <a:gd name="T6" fmla="*/ 0 w 4488"/>
              <a:gd name="T7" fmla="*/ 2147483647 h 3872"/>
              <a:gd name="T8" fmla="*/ 0 60000 65536"/>
              <a:gd name="T9" fmla="*/ 0 60000 65536"/>
              <a:gd name="T10" fmla="*/ 0 60000 65536"/>
              <a:gd name="T11" fmla="*/ 0 60000 65536"/>
              <a:gd name="T12" fmla="*/ 0 w 4488"/>
              <a:gd name="T13" fmla="*/ 0 h 3872"/>
              <a:gd name="T14" fmla="*/ 4488 w 4488"/>
              <a:gd name="T15" fmla="*/ 3872 h 3872"/>
            </a:gdLst>
            <a:ahLst/>
            <a:cxnLst>
              <a:cxn ang="T8">
                <a:pos x="T0" y="T1"/>
              </a:cxn>
              <a:cxn ang="T9">
                <a:pos x="T2" y="T3"/>
              </a:cxn>
              <a:cxn ang="T10">
                <a:pos x="T4" y="T5"/>
              </a:cxn>
              <a:cxn ang="T11">
                <a:pos x="T6" y="T7"/>
              </a:cxn>
            </a:cxnLst>
            <a:rect l="T12" t="T13" r="T14" b="T15"/>
            <a:pathLst>
              <a:path w="4488" h="3872">
                <a:moveTo>
                  <a:pt x="0" y="3872"/>
                </a:moveTo>
                <a:lnTo>
                  <a:pt x="4488" y="3872"/>
                </a:lnTo>
                <a:lnTo>
                  <a:pt x="2250" y="0"/>
                </a:lnTo>
                <a:lnTo>
                  <a:pt x="0" y="3872"/>
                </a:lnTo>
                <a:close/>
              </a:path>
            </a:pathLst>
          </a:custGeom>
          <a:solidFill>
            <a:srgbClr val="D9D9D9"/>
          </a:solidFill>
          <a:ln w="3175">
            <a:noFill/>
            <a:round/>
            <a:headEnd/>
            <a:tailEnd/>
          </a:ln>
        </p:spPr>
        <p:txBody>
          <a:bodyPr/>
          <a:lstStyle/>
          <a:p>
            <a:endParaRPr lang="en-US" sz="900" dirty="0">
              <a:solidFill>
                <a:srgbClr val="000000"/>
              </a:solidFill>
            </a:endParaRPr>
          </a:p>
        </p:txBody>
      </p:sp>
      <p:sp>
        <p:nvSpPr>
          <p:cNvPr id="74" name="Rectangle 38"/>
          <p:cNvSpPr>
            <a:spLocks noChangeArrowheads="1"/>
          </p:cNvSpPr>
          <p:nvPr/>
        </p:nvSpPr>
        <p:spPr bwMode="gray">
          <a:xfrm>
            <a:off x="5971048" y="2568648"/>
            <a:ext cx="1570834" cy="449905"/>
          </a:xfrm>
          <a:prstGeom prst="rect">
            <a:avLst/>
          </a:prstGeom>
          <a:solidFill>
            <a:schemeClr val="accent3"/>
          </a:solidFill>
          <a:ln w="3175" algn="ctr">
            <a:solidFill>
              <a:schemeClr val="bg1"/>
            </a:solidFill>
            <a:miter lim="800000"/>
            <a:headEnd/>
            <a:tailEnd/>
          </a:ln>
        </p:spPr>
        <p:txBody>
          <a:bodyPr lIns="91440" anchor="ctr"/>
          <a:lstStyle/>
          <a:p>
            <a:r>
              <a:rPr lang="en-US" sz="900" b="1" dirty="0" smtClean="0">
                <a:solidFill>
                  <a:schemeClr val="bg1"/>
                </a:solidFill>
              </a:rPr>
              <a:t>Trade spend</a:t>
            </a:r>
            <a:endParaRPr lang="en-US" sz="900" b="1" dirty="0">
              <a:solidFill>
                <a:schemeClr val="bg1"/>
              </a:solidFill>
            </a:endParaRPr>
          </a:p>
        </p:txBody>
      </p:sp>
      <p:sp>
        <p:nvSpPr>
          <p:cNvPr id="75" name="Rectangle 39"/>
          <p:cNvSpPr>
            <a:spLocks noChangeArrowheads="1"/>
          </p:cNvSpPr>
          <p:nvPr/>
        </p:nvSpPr>
        <p:spPr bwMode="gray">
          <a:xfrm>
            <a:off x="5971049" y="3069445"/>
            <a:ext cx="1570834" cy="449905"/>
          </a:xfrm>
          <a:prstGeom prst="rect">
            <a:avLst/>
          </a:prstGeom>
          <a:solidFill>
            <a:schemeClr val="accent3"/>
          </a:solidFill>
          <a:ln w="3175" algn="ctr">
            <a:solidFill>
              <a:schemeClr val="bg1"/>
            </a:solidFill>
            <a:miter lim="800000"/>
            <a:headEnd/>
            <a:tailEnd/>
          </a:ln>
        </p:spPr>
        <p:txBody>
          <a:bodyPr lIns="91440" rIns="91440" anchor="ctr"/>
          <a:lstStyle/>
          <a:p>
            <a:r>
              <a:rPr lang="en-US" sz="900" b="1" dirty="0" smtClean="0">
                <a:solidFill>
                  <a:schemeClr val="bg1"/>
                </a:solidFill>
              </a:rPr>
              <a:t>Product portfolio</a:t>
            </a:r>
            <a:endParaRPr lang="en-US" sz="900" b="1" dirty="0">
              <a:solidFill>
                <a:schemeClr val="bg1"/>
              </a:solidFill>
            </a:endParaRPr>
          </a:p>
        </p:txBody>
      </p:sp>
      <p:sp>
        <p:nvSpPr>
          <p:cNvPr id="76" name="Rectangle 41"/>
          <p:cNvSpPr>
            <a:spLocks noChangeArrowheads="1"/>
          </p:cNvSpPr>
          <p:nvPr/>
        </p:nvSpPr>
        <p:spPr bwMode="gray">
          <a:xfrm>
            <a:off x="5971049" y="3570241"/>
            <a:ext cx="1570834" cy="449905"/>
          </a:xfrm>
          <a:prstGeom prst="rect">
            <a:avLst/>
          </a:prstGeom>
          <a:solidFill>
            <a:schemeClr val="accent3"/>
          </a:solidFill>
          <a:ln w="3175" algn="ctr">
            <a:solidFill>
              <a:schemeClr val="bg1"/>
            </a:solidFill>
            <a:miter lim="800000"/>
            <a:headEnd/>
            <a:tailEnd/>
          </a:ln>
        </p:spPr>
        <p:txBody>
          <a:bodyPr rIns="45720" anchor="ctr"/>
          <a:lstStyle/>
          <a:p>
            <a:r>
              <a:rPr lang="en-US" sz="900" b="1" dirty="0" smtClean="0">
                <a:solidFill>
                  <a:schemeClr val="bg1"/>
                </a:solidFill>
              </a:rPr>
              <a:t>Indirect procurement</a:t>
            </a:r>
            <a:endParaRPr lang="en-US" sz="900" b="1" dirty="0">
              <a:solidFill>
                <a:schemeClr val="bg1"/>
              </a:solidFill>
            </a:endParaRPr>
          </a:p>
        </p:txBody>
      </p:sp>
      <p:sp>
        <p:nvSpPr>
          <p:cNvPr id="77" name="Rectangle 43"/>
          <p:cNvSpPr>
            <a:spLocks noChangeArrowheads="1"/>
          </p:cNvSpPr>
          <p:nvPr/>
        </p:nvSpPr>
        <p:spPr bwMode="gray">
          <a:xfrm>
            <a:off x="5971049" y="4071038"/>
            <a:ext cx="1570834" cy="449905"/>
          </a:xfrm>
          <a:prstGeom prst="rect">
            <a:avLst/>
          </a:prstGeom>
          <a:solidFill>
            <a:schemeClr val="accent3"/>
          </a:solidFill>
          <a:ln w="3175" algn="ctr">
            <a:solidFill>
              <a:schemeClr val="bg1"/>
            </a:solidFill>
            <a:miter lim="800000"/>
            <a:headEnd/>
            <a:tailEnd/>
          </a:ln>
        </p:spPr>
        <p:txBody>
          <a:bodyPr lIns="91440" rIns="91440" anchor="ctr"/>
          <a:lstStyle/>
          <a:p>
            <a:r>
              <a:rPr lang="en-US" sz="900" b="1" dirty="0" smtClean="0">
                <a:solidFill>
                  <a:schemeClr val="bg1"/>
                </a:solidFill>
              </a:rPr>
              <a:t>Back office</a:t>
            </a:r>
            <a:endParaRPr lang="en-US" sz="900" b="1" dirty="0">
              <a:solidFill>
                <a:schemeClr val="bg1"/>
              </a:solidFill>
            </a:endParaRPr>
          </a:p>
        </p:txBody>
      </p:sp>
      <p:sp>
        <p:nvSpPr>
          <p:cNvPr id="78" name="Rectangle 44"/>
          <p:cNvSpPr>
            <a:spLocks noChangeArrowheads="1"/>
          </p:cNvSpPr>
          <p:nvPr/>
        </p:nvSpPr>
        <p:spPr bwMode="gray">
          <a:xfrm>
            <a:off x="5875291" y="2119486"/>
            <a:ext cx="1681799" cy="441493"/>
          </a:xfrm>
          <a:prstGeom prst="rect">
            <a:avLst/>
          </a:prstGeom>
          <a:noFill/>
          <a:ln w="3175" algn="ctr">
            <a:noFill/>
            <a:miter lim="800000"/>
            <a:headEnd/>
            <a:tailEnd/>
          </a:ln>
        </p:spPr>
        <p:txBody>
          <a:bodyPr/>
          <a:lstStyle/>
          <a:p>
            <a:pPr algn="ctr"/>
            <a:r>
              <a:rPr lang="en-US" sz="900" b="1" dirty="0" smtClean="0">
                <a:solidFill>
                  <a:schemeClr val="tx2"/>
                </a:solidFill>
              </a:rPr>
              <a:t>Potential strategic levers</a:t>
            </a:r>
            <a:endParaRPr lang="en-US" sz="900" b="1" dirty="0">
              <a:solidFill>
                <a:schemeClr val="tx2"/>
              </a:solidFill>
            </a:endParaRPr>
          </a:p>
        </p:txBody>
      </p:sp>
      <p:sp>
        <p:nvSpPr>
          <p:cNvPr id="79" name="Text Box 45"/>
          <p:cNvSpPr txBox="1">
            <a:spLocks noChangeArrowheads="1"/>
          </p:cNvSpPr>
          <p:nvPr/>
        </p:nvSpPr>
        <p:spPr bwMode="auto">
          <a:xfrm>
            <a:off x="5880499" y="5241291"/>
            <a:ext cx="1738137" cy="626701"/>
          </a:xfrm>
          <a:prstGeom prst="rect">
            <a:avLst/>
          </a:prstGeom>
          <a:noFill/>
          <a:ln w="1270">
            <a:solidFill>
              <a:schemeClr val="tx2"/>
            </a:solidFill>
            <a:miter lim="800000"/>
            <a:headEnd/>
            <a:tailEnd type="none" w="sm" len="sm"/>
          </a:ln>
        </p:spPr>
        <p:txBody>
          <a:bodyPr wrap="square" lIns="36000" tIns="36000" rIns="36000" bIns="36000">
            <a:spAutoFit/>
          </a:bodyPr>
          <a:lstStyle/>
          <a:p>
            <a:pPr algn="ctr">
              <a:spcBef>
                <a:spcPct val="50000"/>
              </a:spcBef>
            </a:pPr>
            <a:r>
              <a:rPr lang="en-US" sz="900" b="1" i="1" dirty="0" smtClean="0">
                <a:solidFill>
                  <a:schemeClr val="tx2"/>
                </a:solidFill>
              </a:rPr>
              <a:t>Type of benefits: Operating Expenses (Opex) and Revenues; Capex; Working capital</a:t>
            </a:r>
            <a:endParaRPr lang="en-US" sz="900" b="1" i="1" dirty="0">
              <a:solidFill>
                <a:schemeClr val="tx2"/>
              </a:solidFill>
            </a:endParaRPr>
          </a:p>
        </p:txBody>
      </p:sp>
      <p:cxnSp>
        <p:nvCxnSpPr>
          <p:cNvPr id="80" name="AutoShape 46"/>
          <p:cNvCxnSpPr>
            <a:cxnSpLocks noChangeShapeType="1"/>
            <a:stCxn id="42" idx="2"/>
            <a:endCxn id="79" idx="0"/>
          </p:cNvCxnSpPr>
          <p:nvPr/>
        </p:nvCxnSpPr>
        <p:spPr bwMode="auto">
          <a:xfrm>
            <a:off x="6749568" y="5125210"/>
            <a:ext cx="0" cy="116081"/>
          </a:xfrm>
          <a:prstGeom prst="straightConnector1">
            <a:avLst/>
          </a:prstGeom>
          <a:noFill/>
          <a:ln w="6350">
            <a:solidFill>
              <a:schemeClr val="tx2"/>
            </a:solidFill>
            <a:round/>
            <a:headEnd/>
            <a:tailEnd/>
          </a:ln>
        </p:spPr>
      </p:cxnSp>
      <p:sp>
        <p:nvSpPr>
          <p:cNvPr id="81" name="Rectangle 43"/>
          <p:cNvSpPr>
            <a:spLocks noChangeArrowheads="1"/>
          </p:cNvSpPr>
          <p:nvPr/>
        </p:nvSpPr>
        <p:spPr bwMode="gray">
          <a:xfrm>
            <a:off x="5971049" y="4571834"/>
            <a:ext cx="1570834" cy="449905"/>
          </a:xfrm>
          <a:prstGeom prst="rect">
            <a:avLst/>
          </a:prstGeom>
          <a:solidFill>
            <a:schemeClr val="accent3"/>
          </a:solidFill>
          <a:ln w="3175" algn="ctr">
            <a:solidFill>
              <a:schemeClr val="bg1"/>
            </a:solidFill>
            <a:miter lim="800000"/>
            <a:headEnd/>
            <a:tailEnd/>
          </a:ln>
        </p:spPr>
        <p:txBody>
          <a:bodyPr lIns="91440" rIns="91440" anchor="ctr"/>
          <a:lstStyle/>
          <a:p>
            <a:r>
              <a:rPr lang="en-US" sz="900" b="1" dirty="0" smtClean="0">
                <a:solidFill>
                  <a:schemeClr val="bg1"/>
                </a:solidFill>
              </a:rPr>
              <a:t>Operating model</a:t>
            </a:r>
            <a:endParaRPr lang="en-US" sz="900" b="1" dirty="0">
              <a:solidFill>
                <a:schemeClr val="bg1"/>
              </a:solidFill>
            </a:endParaRPr>
          </a:p>
        </p:txBody>
      </p:sp>
      <p:sp>
        <p:nvSpPr>
          <p:cNvPr id="82" name="Rectangle 29"/>
          <p:cNvSpPr>
            <a:spLocks noChangeArrowheads="1"/>
          </p:cNvSpPr>
          <p:nvPr/>
        </p:nvSpPr>
        <p:spPr bwMode="auto">
          <a:xfrm>
            <a:off x="8019744" y="1798629"/>
            <a:ext cx="242159" cy="3986229"/>
          </a:xfrm>
          <a:prstGeom prst="rect">
            <a:avLst/>
          </a:prstGeom>
          <a:solidFill>
            <a:schemeClr val="accent1"/>
          </a:solidFill>
          <a:ln w="9525">
            <a:solidFill>
              <a:schemeClr val="accent1"/>
            </a:solidFill>
            <a:miter lim="800000"/>
            <a:headEnd/>
            <a:tailEnd/>
          </a:ln>
        </p:spPr>
        <p:txBody>
          <a:bodyPr lIns="36000" tIns="36000" rIns="36000" bIns="36000" anchor="ctr"/>
          <a:lstStyle/>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F</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A</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C</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T</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U</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A</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L</a:t>
            </a:r>
          </a:p>
          <a:p>
            <a:pPr algn="ctr" eaLnBrk="0" hangingPunct="0">
              <a:spcBef>
                <a:spcPct val="20000"/>
              </a:spcBef>
              <a:buClr>
                <a:srgbClr val="ED7A00"/>
              </a:buClr>
              <a:buSzPct val="80000"/>
              <a:buFont typeface="Times New Roman" pitchFamily="18" charset="0"/>
              <a:buNone/>
            </a:pPr>
            <a:endParaRPr lang="en-US" sz="900" b="1" dirty="0" smtClean="0">
              <a:solidFill>
                <a:srgbClr val="FFFFFF"/>
              </a:solidFill>
            </a:endParaRP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A</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C</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C</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U</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R</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A</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C</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Y</a:t>
            </a:r>
            <a:endParaRPr lang="en-US" sz="900" b="1" dirty="0">
              <a:solidFill>
                <a:srgbClr val="FFFFFF"/>
              </a:solidFill>
            </a:endParaRPr>
          </a:p>
        </p:txBody>
      </p:sp>
      <p:grpSp>
        <p:nvGrpSpPr>
          <p:cNvPr id="88" name="Group 30"/>
          <p:cNvGrpSpPr>
            <a:grpSpLocks/>
          </p:cNvGrpSpPr>
          <p:nvPr/>
        </p:nvGrpSpPr>
        <p:grpSpPr bwMode="auto">
          <a:xfrm>
            <a:off x="8393866" y="3471261"/>
            <a:ext cx="597235" cy="923303"/>
            <a:chOff x="5304" y="2147"/>
            <a:chExt cx="439" cy="605"/>
          </a:xfrm>
        </p:grpSpPr>
        <p:sp>
          <p:nvSpPr>
            <p:cNvPr id="89" name="Rectangle 31"/>
            <p:cNvSpPr>
              <a:spLocks noChangeArrowheads="1"/>
            </p:cNvSpPr>
            <p:nvPr/>
          </p:nvSpPr>
          <p:spPr bwMode="auto">
            <a:xfrm>
              <a:off x="5304" y="2147"/>
              <a:ext cx="439" cy="274"/>
            </a:xfrm>
            <a:prstGeom prst="rect">
              <a:avLst/>
            </a:prstGeom>
            <a:solidFill>
              <a:schemeClr val="bg2">
                <a:lumMod val="40000"/>
                <a:lumOff val="60000"/>
              </a:schemeClr>
            </a:solidFill>
            <a:ln w="6350">
              <a:solidFill>
                <a:schemeClr val="accent1"/>
              </a:solidFill>
              <a:miter lim="800000"/>
              <a:headEnd/>
              <a:tailEnd/>
            </a:ln>
          </p:spPr>
          <p:txBody>
            <a:bodyPr lIns="0" tIns="0" rIns="0" bIns="0" anchor="ctr"/>
            <a:lstStyle/>
            <a:p>
              <a:pPr algn="ctr"/>
              <a:r>
                <a:rPr lang="en-US" sz="900" b="1" dirty="0" smtClean="0">
                  <a:solidFill>
                    <a:schemeClr val="accent1"/>
                  </a:solidFill>
                  <a:cs typeface="Arial" charset="0"/>
                </a:rPr>
                <a:t>Project definition</a:t>
              </a:r>
              <a:endParaRPr lang="en-US" sz="900" b="1" dirty="0">
                <a:solidFill>
                  <a:schemeClr val="accent1"/>
                </a:solidFill>
                <a:cs typeface="Arial" charset="0"/>
              </a:endParaRPr>
            </a:p>
          </p:txBody>
        </p:sp>
        <p:sp>
          <p:nvSpPr>
            <p:cNvPr id="90" name="Rectangle 32"/>
            <p:cNvSpPr>
              <a:spLocks noChangeArrowheads="1"/>
            </p:cNvSpPr>
            <p:nvPr/>
          </p:nvSpPr>
          <p:spPr bwMode="auto">
            <a:xfrm>
              <a:off x="5304" y="2478"/>
              <a:ext cx="439" cy="274"/>
            </a:xfrm>
            <a:prstGeom prst="rect">
              <a:avLst/>
            </a:prstGeom>
            <a:solidFill>
              <a:schemeClr val="bg2">
                <a:lumMod val="40000"/>
                <a:lumOff val="60000"/>
              </a:schemeClr>
            </a:solidFill>
            <a:ln w="6350">
              <a:solidFill>
                <a:schemeClr val="accent1"/>
              </a:solidFill>
              <a:miter lim="800000"/>
              <a:headEnd/>
              <a:tailEnd/>
            </a:ln>
          </p:spPr>
          <p:txBody>
            <a:bodyPr lIns="0" tIns="0" rIns="0" bIns="0" anchor="ctr"/>
            <a:lstStyle/>
            <a:p>
              <a:pPr algn="ctr"/>
              <a:r>
                <a:rPr lang="en-US" sz="900" b="1" dirty="0" smtClean="0">
                  <a:solidFill>
                    <a:schemeClr val="accent1"/>
                  </a:solidFill>
                  <a:cs typeface="Arial" charset="0"/>
                </a:rPr>
                <a:t>Costing</a:t>
              </a:r>
              <a:endParaRPr lang="en-US" sz="900" b="1" dirty="0">
                <a:solidFill>
                  <a:schemeClr val="accent1"/>
                </a:solidFill>
                <a:cs typeface="Arial" charset="0"/>
              </a:endParaRPr>
            </a:p>
          </p:txBody>
        </p:sp>
      </p:grpSp>
      <p:sp>
        <p:nvSpPr>
          <p:cNvPr id="92" name="Rectangle 33"/>
          <p:cNvSpPr>
            <a:spLocks noChangeArrowheads="1"/>
          </p:cNvSpPr>
          <p:nvPr/>
        </p:nvSpPr>
        <p:spPr bwMode="auto">
          <a:xfrm>
            <a:off x="9129868" y="1798629"/>
            <a:ext cx="242159" cy="3986229"/>
          </a:xfrm>
          <a:prstGeom prst="rect">
            <a:avLst/>
          </a:prstGeom>
          <a:solidFill>
            <a:schemeClr val="accent1"/>
          </a:solidFill>
          <a:ln w="9525">
            <a:solidFill>
              <a:schemeClr val="accent1"/>
            </a:solidFill>
            <a:miter lim="800000"/>
            <a:headEnd/>
            <a:tailEnd/>
          </a:ln>
        </p:spPr>
        <p:txBody>
          <a:bodyPr lIns="36000" tIns="36000" rIns="36000" bIns="36000" anchor="ctr"/>
          <a:lstStyle/>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B</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U</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S</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I</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N</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E</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S</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S</a:t>
            </a:r>
          </a:p>
          <a:p>
            <a:pPr algn="ctr" eaLnBrk="0" hangingPunct="0">
              <a:spcBef>
                <a:spcPct val="20000"/>
              </a:spcBef>
              <a:buClr>
                <a:srgbClr val="ED7A00"/>
              </a:buClr>
              <a:buSzPct val="80000"/>
              <a:buFont typeface="Times New Roman" pitchFamily="18" charset="0"/>
              <a:buNone/>
            </a:pPr>
            <a:endParaRPr lang="en-US" sz="900" b="1" dirty="0" smtClean="0">
              <a:solidFill>
                <a:srgbClr val="FFFFFF"/>
              </a:solidFill>
            </a:endParaRP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P</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L</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A</a:t>
            </a:r>
          </a:p>
          <a:p>
            <a:pPr algn="ctr" eaLnBrk="0" hangingPunct="0">
              <a:spcBef>
                <a:spcPct val="20000"/>
              </a:spcBef>
              <a:buClr>
                <a:srgbClr val="ED7A00"/>
              </a:buClr>
              <a:buSzPct val="80000"/>
              <a:buFont typeface="Times New Roman" pitchFamily="18" charset="0"/>
              <a:buNone/>
            </a:pPr>
            <a:r>
              <a:rPr lang="en-US" sz="900" b="1" dirty="0" smtClean="0">
                <a:solidFill>
                  <a:srgbClr val="FFFFFF"/>
                </a:solidFill>
              </a:rPr>
              <a:t>N</a:t>
            </a:r>
            <a:endParaRPr lang="en-US" sz="900" b="1" dirty="0">
              <a:solidFill>
                <a:srgbClr val="FFFFFF"/>
              </a:solidFill>
            </a:endParaRPr>
          </a:p>
        </p:txBody>
      </p:sp>
      <p:sp>
        <p:nvSpPr>
          <p:cNvPr id="93" name="Rectangle 34"/>
          <p:cNvSpPr>
            <a:spLocks noChangeArrowheads="1"/>
          </p:cNvSpPr>
          <p:nvPr/>
        </p:nvSpPr>
        <p:spPr bwMode="auto">
          <a:xfrm>
            <a:off x="8323124" y="3413271"/>
            <a:ext cx="742804" cy="1040815"/>
          </a:xfrm>
          <a:prstGeom prst="rect">
            <a:avLst/>
          </a:prstGeom>
          <a:noFill/>
          <a:ln w="6350">
            <a:solidFill>
              <a:schemeClr val="accent1"/>
            </a:solidFill>
            <a:miter lim="800000"/>
            <a:headEnd/>
            <a:tailEnd/>
          </a:ln>
        </p:spPr>
        <p:txBody>
          <a:bodyPr wrap="none" lIns="0" tIns="0" rIns="0" bIns="0" anchor="ctr"/>
          <a:lstStyle/>
          <a:p>
            <a:endParaRPr lang="en-US" sz="900" dirty="0">
              <a:solidFill>
                <a:srgbClr val="000000"/>
              </a:solidFill>
            </a:endParaRPr>
          </a:p>
        </p:txBody>
      </p:sp>
      <p:sp>
        <p:nvSpPr>
          <p:cNvPr id="94" name="Rectangle 35"/>
          <p:cNvSpPr>
            <a:spLocks noChangeArrowheads="1"/>
          </p:cNvSpPr>
          <p:nvPr>
            <p:custDataLst>
              <p:tags r:id="rId8"/>
            </p:custDataLst>
          </p:nvPr>
        </p:nvSpPr>
        <p:spPr bwMode="auto">
          <a:xfrm>
            <a:off x="8323124" y="2850137"/>
            <a:ext cx="742804" cy="488360"/>
          </a:xfrm>
          <a:prstGeom prst="rect">
            <a:avLst/>
          </a:prstGeom>
          <a:solidFill>
            <a:schemeClr val="accent1"/>
          </a:solidFill>
          <a:ln w="6350">
            <a:solidFill>
              <a:schemeClr val="accent1"/>
            </a:solidFill>
            <a:miter lim="800000"/>
            <a:headEnd/>
            <a:tailEnd/>
          </a:ln>
        </p:spPr>
        <p:txBody>
          <a:bodyPr wrap="square" lIns="0" tIns="0" rIns="0" bIns="0" anchor="ctr"/>
          <a:lstStyle/>
          <a:p>
            <a:pPr algn="ctr"/>
            <a:r>
              <a:rPr lang="en-US" sz="900" b="1" dirty="0" smtClean="0">
                <a:solidFill>
                  <a:srgbClr val="FFFFFF"/>
                </a:solidFill>
              </a:rPr>
              <a:t>High-level plans</a:t>
            </a:r>
            <a:endParaRPr lang="en-US" sz="900" b="1" dirty="0">
              <a:solidFill>
                <a:srgbClr val="FFFFFF"/>
              </a:solidFill>
            </a:endParaRPr>
          </a:p>
        </p:txBody>
      </p:sp>
    </p:spTree>
    <p:extLst>
      <p:ext uri="{BB962C8B-B14F-4D97-AF65-F5344CB8AC3E}">
        <p14:creationId xmlns:p14="http://schemas.microsoft.com/office/powerpoint/2010/main" val="273481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A direct assessment of the synergies represents the standard approach</a:t>
            </a:r>
          </a:p>
          <a:p>
            <a:pPr lvl="2"/>
            <a:r>
              <a:rPr lang="en-US" dirty="0"/>
              <a:t>The value is determined by the present value of the future cash flows</a:t>
            </a:r>
          </a:p>
        </p:txBody>
      </p:sp>
      <p:sp>
        <p:nvSpPr>
          <p:cNvPr id="4" name="Titel 3"/>
          <p:cNvSpPr>
            <a:spLocks noGrp="1"/>
          </p:cNvSpPr>
          <p:nvPr>
            <p:ph type="title"/>
          </p:nvPr>
        </p:nvSpPr>
        <p:spPr/>
        <p:txBody>
          <a:bodyPr/>
          <a:lstStyle/>
          <a:p>
            <a:r>
              <a:rPr lang="en-US" dirty="0" smtClean="0"/>
              <a:t>3. How are the synergy potentials assessed? (1/8)</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50" name="Rectangle 1508"/>
          <p:cNvSpPr>
            <a:spLocks noChangeArrowheads="1"/>
          </p:cNvSpPr>
          <p:nvPr/>
        </p:nvSpPr>
        <p:spPr bwMode="auto">
          <a:xfrm>
            <a:off x="2446490" y="1673456"/>
            <a:ext cx="5034965" cy="3351127"/>
          </a:xfrm>
          <a:prstGeom prst="rect">
            <a:avLst/>
          </a:prstGeom>
          <a:noFill/>
          <a:ln w="9525" cap="rnd">
            <a:solidFill>
              <a:schemeClr val="tx2"/>
            </a:solidFill>
            <a:miter lim="800000"/>
            <a:headEnd/>
            <a:tailEnd/>
          </a:ln>
        </p:spPr>
        <p:txBody>
          <a:bodyPr lIns="54000" tIns="54000" rIns="18000" bIns="54000" anchor="ctr"/>
          <a:lstStyle/>
          <a:p>
            <a:pPr algn="ctr"/>
            <a:endParaRPr lang="en-US" sz="1000" b="1" dirty="0">
              <a:solidFill>
                <a:schemeClr val="bg1"/>
              </a:solidFill>
            </a:endParaRPr>
          </a:p>
        </p:txBody>
      </p:sp>
      <p:sp>
        <p:nvSpPr>
          <p:cNvPr id="51" name="Rectangle 5"/>
          <p:cNvSpPr/>
          <p:nvPr/>
        </p:nvSpPr>
        <p:spPr>
          <a:xfrm>
            <a:off x="2446338" y="1422400"/>
            <a:ext cx="5034965"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Indirect method</a:t>
            </a:r>
            <a:endParaRPr lang="en-US" sz="900" b="1" dirty="0"/>
          </a:p>
        </p:txBody>
      </p:sp>
      <p:sp>
        <p:nvSpPr>
          <p:cNvPr id="53" name="Rectangle 1508"/>
          <p:cNvSpPr>
            <a:spLocks noChangeArrowheads="1"/>
          </p:cNvSpPr>
          <p:nvPr/>
        </p:nvSpPr>
        <p:spPr bwMode="auto">
          <a:xfrm>
            <a:off x="7536873" y="1673456"/>
            <a:ext cx="1880177" cy="3351127"/>
          </a:xfrm>
          <a:prstGeom prst="rect">
            <a:avLst/>
          </a:prstGeom>
          <a:noFill/>
          <a:ln w="9525" cap="rnd">
            <a:solidFill>
              <a:schemeClr val="tx2"/>
            </a:solidFill>
            <a:miter lim="800000"/>
            <a:headEnd/>
            <a:tailEnd/>
          </a:ln>
        </p:spPr>
        <p:txBody>
          <a:bodyPr lIns="54000" tIns="54000" rIns="18000" bIns="54000" anchor="ctr"/>
          <a:lstStyle/>
          <a:p>
            <a:pPr algn="ctr"/>
            <a:endParaRPr lang="en-US" sz="1000" b="1" dirty="0">
              <a:solidFill>
                <a:schemeClr val="bg1"/>
              </a:solidFill>
            </a:endParaRPr>
          </a:p>
        </p:txBody>
      </p:sp>
      <p:sp>
        <p:nvSpPr>
          <p:cNvPr id="54" name="Rectangle 10"/>
          <p:cNvSpPr/>
          <p:nvPr/>
        </p:nvSpPr>
        <p:spPr>
          <a:xfrm>
            <a:off x="7536873" y="1422400"/>
            <a:ext cx="1880177"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Direct method</a:t>
            </a:r>
            <a:endParaRPr lang="en-US" sz="900" b="1" dirty="0"/>
          </a:p>
        </p:txBody>
      </p:sp>
      <p:sp>
        <p:nvSpPr>
          <p:cNvPr id="55" name="Text Placeholder 2"/>
          <p:cNvSpPr>
            <a:spLocks noGrp="1"/>
          </p:cNvSpPr>
          <p:nvPr>
            <p:ph type="body" sz="quarter" idx="4294967295"/>
          </p:nvPr>
        </p:nvSpPr>
        <p:spPr>
          <a:xfrm>
            <a:off x="2446491" y="5078384"/>
            <a:ext cx="5034812" cy="944179"/>
          </a:xfrm>
          <a:prstGeom prst="rect">
            <a:avLst/>
          </a:prstGeom>
        </p:spPr>
        <p:txBody>
          <a:bodyPr/>
          <a:lstStyle/>
          <a:p>
            <a:pPr marL="0" lvl="2">
              <a:spcBef>
                <a:spcPts val="200"/>
              </a:spcBef>
              <a:buNone/>
              <a:defRPr/>
            </a:pPr>
            <a:r>
              <a:rPr lang="en-US" dirty="0" smtClean="0"/>
              <a:t>The valuation of the combined business is performed with the integrated planning model of the combined business. All FCF are discounted with the risk equivalent cost of capital (k) of the combined business subtracting the values of the combined businesses on a stand-alone basis yields the Discounted Synergy Value (DSV).</a:t>
            </a:r>
            <a:endParaRPr lang="en-US" dirty="0"/>
          </a:p>
        </p:txBody>
      </p:sp>
      <p:sp>
        <p:nvSpPr>
          <p:cNvPr id="57" name="Rectangle 12"/>
          <p:cNvSpPr>
            <a:spLocks/>
          </p:cNvSpPr>
          <p:nvPr/>
        </p:nvSpPr>
        <p:spPr>
          <a:xfrm>
            <a:off x="2488397" y="1793977"/>
            <a:ext cx="1113786" cy="26177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Value of</a:t>
            </a:r>
          </a:p>
          <a:p>
            <a:pPr algn="ctr"/>
            <a:r>
              <a:rPr lang="en-US" sz="900" dirty="0" smtClean="0"/>
              <a:t>combined business ex synergies</a:t>
            </a:r>
          </a:p>
          <a:p>
            <a:pPr algn="ctr"/>
            <a:r>
              <a:rPr lang="en-US" sz="900" dirty="0" smtClean="0"/>
              <a:t>(AB)</a:t>
            </a:r>
          </a:p>
        </p:txBody>
      </p:sp>
      <p:sp>
        <p:nvSpPr>
          <p:cNvPr id="83" name="Rectangle 13"/>
          <p:cNvSpPr>
            <a:spLocks/>
          </p:cNvSpPr>
          <p:nvPr/>
        </p:nvSpPr>
        <p:spPr>
          <a:xfrm>
            <a:off x="3796646" y="1793569"/>
            <a:ext cx="1113786" cy="10121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Value of the stand-alone business</a:t>
            </a:r>
          </a:p>
          <a:p>
            <a:pPr algn="ctr"/>
            <a:r>
              <a:rPr lang="en-US" sz="900" dirty="0" smtClean="0"/>
              <a:t>(A)</a:t>
            </a:r>
            <a:endParaRPr lang="en-US" sz="900" dirty="0"/>
          </a:p>
        </p:txBody>
      </p:sp>
      <p:sp>
        <p:nvSpPr>
          <p:cNvPr id="84" name="Rectangle 14"/>
          <p:cNvSpPr>
            <a:spLocks/>
          </p:cNvSpPr>
          <p:nvPr/>
        </p:nvSpPr>
        <p:spPr>
          <a:xfrm>
            <a:off x="5088078" y="2842920"/>
            <a:ext cx="1113786" cy="10121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Value of the stand-alone business</a:t>
            </a:r>
          </a:p>
          <a:p>
            <a:pPr algn="ctr"/>
            <a:r>
              <a:rPr lang="en-US" sz="900" dirty="0" smtClean="0"/>
              <a:t>(B)</a:t>
            </a:r>
            <a:endParaRPr lang="en-US" sz="900" dirty="0"/>
          </a:p>
        </p:txBody>
      </p:sp>
      <p:graphicFrame>
        <p:nvGraphicFramePr>
          <p:cNvPr id="85" name="Object 2"/>
          <p:cNvGraphicFramePr>
            <a:graphicFrameLocks/>
          </p:cNvGraphicFramePr>
          <p:nvPr>
            <p:extLst>
              <p:ext uri="{D42A27DB-BD31-4B8C-83A1-F6EECF244321}">
                <p14:modId xmlns:p14="http://schemas.microsoft.com/office/powerpoint/2010/main" val="476509633"/>
              </p:ext>
            </p:extLst>
          </p:nvPr>
        </p:nvGraphicFramePr>
        <p:xfrm>
          <a:off x="2497247" y="4554147"/>
          <a:ext cx="1088037" cy="434038"/>
        </p:xfrm>
        <a:graphic>
          <a:graphicData uri="http://schemas.openxmlformats.org/presentationml/2006/ole">
            <mc:AlternateContent xmlns:mc="http://schemas.openxmlformats.org/markup-compatibility/2006">
              <mc:Choice xmlns:v="urn:schemas-microsoft-com:vml" Requires="v">
                <p:oleObj spid="_x0000_s1314" name="Formel" r:id="rId4" imgW="1383699" imgH="444307" progId="Equation.3">
                  <p:embed/>
                </p:oleObj>
              </mc:Choice>
              <mc:Fallback>
                <p:oleObj name="Formel" r:id="rId4" imgW="1383699"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247" y="4554147"/>
                        <a:ext cx="1088037" cy="434038"/>
                      </a:xfrm>
                      <a:prstGeom prst="rect">
                        <a:avLst/>
                      </a:prstGeom>
                      <a:noFill/>
                      <a:ln w="9525">
                        <a:solidFill>
                          <a:schemeClr val="tx2"/>
                        </a:solidFill>
                        <a:miter lim="800000"/>
                        <a:headEnd/>
                        <a:tailEnd/>
                      </a:ln>
                    </p:spPr>
                  </p:pic>
                </p:oleObj>
              </mc:Fallback>
            </mc:AlternateContent>
          </a:graphicData>
        </a:graphic>
      </p:graphicFrame>
      <p:graphicFrame>
        <p:nvGraphicFramePr>
          <p:cNvPr id="86" name="Object 3"/>
          <p:cNvGraphicFramePr>
            <a:graphicFrameLocks/>
          </p:cNvGraphicFramePr>
          <p:nvPr>
            <p:extLst>
              <p:ext uri="{D42A27DB-BD31-4B8C-83A1-F6EECF244321}">
                <p14:modId xmlns:p14="http://schemas.microsoft.com/office/powerpoint/2010/main" val="939155102"/>
              </p:ext>
            </p:extLst>
          </p:nvPr>
        </p:nvGraphicFramePr>
        <p:xfrm>
          <a:off x="3809521" y="4554147"/>
          <a:ext cx="1088037" cy="434038"/>
        </p:xfrm>
        <a:graphic>
          <a:graphicData uri="http://schemas.openxmlformats.org/presentationml/2006/ole">
            <mc:AlternateContent xmlns:mc="http://schemas.openxmlformats.org/markup-compatibility/2006">
              <mc:Choice xmlns:v="urn:schemas-microsoft-com:vml" Requires="v">
                <p:oleObj spid="_x0000_s1315" name="Formel" r:id="rId6" imgW="1270000" imgH="444500" progId="Equation.3">
                  <p:embed/>
                </p:oleObj>
              </mc:Choice>
              <mc:Fallback>
                <p:oleObj name="Formel" r:id="rId6" imgW="1270000" imgH="444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9521" y="4554147"/>
                        <a:ext cx="1088037" cy="434038"/>
                      </a:xfrm>
                      <a:prstGeom prst="rect">
                        <a:avLst/>
                      </a:prstGeom>
                      <a:noFill/>
                      <a:ln w="9525">
                        <a:solidFill>
                          <a:schemeClr val="tx2"/>
                        </a:solidFill>
                        <a:miter lim="800000"/>
                        <a:headEnd/>
                        <a:tailEnd/>
                      </a:ln>
                    </p:spPr>
                  </p:pic>
                </p:oleObj>
              </mc:Fallback>
            </mc:AlternateContent>
          </a:graphicData>
        </a:graphic>
      </p:graphicFrame>
      <p:graphicFrame>
        <p:nvGraphicFramePr>
          <p:cNvPr id="87" name="Object 4"/>
          <p:cNvGraphicFramePr>
            <a:graphicFrameLocks/>
          </p:cNvGraphicFramePr>
          <p:nvPr>
            <p:extLst>
              <p:ext uri="{D42A27DB-BD31-4B8C-83A1-F6EECF244321}">
                <p14:modId xmlns:p14="http://schemas.microsoft.com/office/powerpoint/2010/main" val="3686314411"/>
              </p:ext>
            </p:extLst>
          </p:nvPr>
        </p:nvGraphicFramePr>
        <p:xfrm>
          <a:off x="5088078" y="4554147"/>
          <a:ext cx="1088037" cy="434038"/>
        </p:xfrm>
        <a:graphic>
          <a:graphicData uri="http://schemas.openxmlformats.org/presentationml/2006/ole">
            <mc:AlternateContent xmlns:mc="http://schemas.openxmlformats.org/markup-compatibility/2006">
              <mc:Choice xmlns:v="urn:schemas-microsoft-com:vml" Requires="v">
                <p:oleObj spid="_x0000_s1316" name="Formel" r:id="rId8" imgW="1270000" imgH="444500" progId="Equation.3">
                  <p:embed/>
                </p:oleObj>
              </mc:Choice>
              <mc:Fallback>
                <p:oleObj name="Formel" r:id="rId8" imgW="1270000" imgH="444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8078" y="4554147"/>
                        <a:ext cx="1088037" cy="434038"/>
                      </a:xfrm>
                      <a:prstGeom prst="rect">
                        <a:avLst/>
                      </a:prstGeom>
                      <a:noFill/>
                      <a:ln w="9525">
                        <a:solidFill>
                          <a:schemeClr val="tx2"/>
                        </a:solidFill>
                        <a:miter lim="800000"/>
                        <a:headEnd/>
                        <a:tailEnd/>
                      </a:ln>
                    </p:spPr>
                  </p:pic>
                </p:oleObj>
              </mc:Fallback>
            </mc:AlternateContent>
          </a:graphicData>
        </a:graphic>
      </p:graphicFrame>
      <p:sp>
        <p:nvSpPr>
          <p:cNvPr id="91" name="Rectangle 18"/>
          <p:cNvSpPr/>
          <p:nvPr/>
        </p:nvSpPr>
        <p:spPr>
          <a:xfrm>
            <a:off x="6446277" y="3894608"/>
            <a:ext cx="998232" cy="5933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t>Synergies</a:t>
            </a:r>
            <a:endParaRPr lang="en-US" sz="900" dirty="0"/>
          </a:p>
        </p:txBody>
      </p:sp>
      <p:sp>
        <p:nvSpPr>
          <p:cNvPr id="95" name="TextBox 19"/>
          <p:cNvSpPr txBox="1"/>
          <p:nvPr/>
        </p:nvSpPr>
        <p:spPr>
          <a:xfrm>
            <a:off x="6249748" y="4648056"/>
            <a:ext cx="120226" cy="246221"/>
          </a:xfrm>
          <a:prstGeom prst="rect">
            <a:avLst/>
          </a:prstGeom>
          <a:noFill/>
        </p:spPr>
        <p:txBody>
          <a:bodyPr wrap="none" lIns="0" tIns="0" rIns="0" bIns="0" rtlCol="0">
            <a:spAutoFit/>
          </a:bodyPr>
          <a:lstStyle/>
          <a:p>
            <a:r>
              <a:rPr lang="en-US" sz="1600" dirty="0" smtClean="0"/>
              <a:t>=</a:t>
            </a:r>
          </a:p>
        </p:txBody>
      </p:sp>
      <p:sp>
        <p:nvSpPr>
          <p:cNvPr id="96" name="Rectangle 20"/>
          <p:cNvSpPr/>
          <p:nvPr/>
        </p:nvSpPr>
        <p:spPr>
          <a:xfrm>
            <a:off x="6443607" y="4559906"/>
            <a:ext cx="996770" cy="432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Discounted synergy value</a:t>
            </a:r>
            <a:endParaRPr lang="en-US" sz="900" dirty="0"/>
          </a:p>
        </p:txBody>
      </p:sp>
      <p:sp>
        <p:nvSpPr>
          <p:cNvPr id="97" name="TextBox 21"/>
          <p:cNvSpPr txBox="1"/>
          <p:nvPr/>
        </p:nvSpPr>
        <p:spPr>
          <a:xfrm>
            <a:off x="4949122" y="4611443"/>
            <a:ext cx="76944" cy="276999"/>
          </a:xfrm>
          <a:prstGeom prst="rect">
            <a:avLst/>
          </a:prstGeom>
          <a:noFill/>
        </p:spPr>
        <p:txBody>
          <a:bodyPr wrap="none" lIns="0" tIns="0" rIns="0" bIns="0" rtlCol="0">
            <a:spAutoFit/>
          </a:bodyPr>
          <a:lstStyle/>
          <a:p>
            <a:r>
              <a:rPr lang="en-US" dirty="0" smtClean="0"/>
              <a:t>-</a:t>
            </a:r>
          </a:p>
        </p:txBody>
      </p:sp>
      <p:sp>
        <p:nvSpPr>
          <p:cNvPr id="98" name="TextBox 22"/>
          <p:cNvSpPr txBox="1"/>
          <p:nvPr/>
        </p:nvSpPr>
        <p:spPr>
          <a:xfrm>
            <a:off x="3666822" y="4611444"/>
            <a:ext cx="76944" cy="276999"/>
          </a:xfrm>
          <a:prstGeom prst="rect">
            <a:avLst/>
          </a:prstGeom>
          <a:noFill/>
        </p:spPr>
        <p:txBody>
          <a:bodyPr wrap="none" lIns="0" tIns="0" rIns="0" bIns="0" rtlCol="0">
            <a:spAutoFit/>
          </a:bodyPr>
          <a:lstStyle/>
          <a:p>
            <a:r>
              <a:rPr lang="en-US" dirty="0" smtClean="0"/>
              <a:t>-</a:t>
            </a:r>
          </a:p>
        </p:txBody>
      </p:sp>
      <p:sp>
        <p:nvSpPr>
          <p:cNvPr id="99" name="Rectangle 23"/>
          <p:cNvSpPr/>
          <p:nvPr/>
        </p:nvSpPr>
        <p:spPr>
          <a:xfrm>
            <a:off x="6498300" y="4110750"/>
            <a:ext cx="911100" cy="18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accent1"/>
                </a:solidFill>
              </a:rPr>
              <a:t>Operating synergies</a:t>
            </a:r>
            <a:endParaRPr lang="en-US" sz="700" dirty="0">
              <a:solidFill>
                <a:schemeClr val="accent1"/>
              </a:solidFill>
            </a:endParaRPr>
          </a:p>
        </p:txBody>
      </p:sp>
      <p:sp>
        <p:nvSpPr>
          <p:cNvPr id="100" name="Rectangle 24"/>
          <p:cNvSpPr/>
          <p:nvPr/>
        </p:nvSpPr>
        <p:spPr>
          <a:xfrm>
            <a:off x="6498300" y="4296850"/>
            <a:ext cx="911100" cy="18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700" dirty="0" smtClean="0">
                <a:solidFill>
                  <a:schemeClr val="accent1"/>
                </a:solidFill>
              </a:rPr>
              <a:t>Financial synergies</a:t>
            </a:r>
            <a:endParaRPr lang="en-US" sz="700" dirty="0">
              <a:solidFill>
                <a:schemeClr val="accent1"/>
              </a:solidFill>
            </a:endParaRPr>
          </a:p>
        </p:txBody>
      </p:sp>
      <p:sp>
        <p:nvSpPr>
          <p:cNvPr id="101" name="Rectangle 1508"/>
          <p:cNvSpPr>
            <a:spLocks noChangeArrowheads="1"/>
          </p:cNvSpPr>
          <p:nvPr/>
        </p:nvSpPr>
        <p:spPr bwMode="auto">
          <a:xfrm>
            <a:off x="7803407" y="1732433"/>
            <a:ext cx="1430410" cy="593357"/>
          </a:xfrm>
          <a:prstGeom prst="rect">
            <a:avLst/>
          </a:prstGeom>
          <a:solidFill>
            <a:schemeClr val="tx2"/>
          </a:solidFill>
          <a:ln w="6350" cap="rnd">
            <a:noFill/>
            <a:miter lim="800000"/>
            <a:headEnd/>
            <a:tailEnd/>
          </a:ln>
          <a:effectLst/>
        </p:spPr>
        <p:txBody>
          <a:bodyPr lIns="54000" tIns="54000" rIns="18000" bIns="54000" anchor="t"/>
          <a:lstStyle/>
          <a:p>
            <a:pPr algn="ctr"/>
            <a:r>
              <a:rPr lang="en-US" sz="900" dirty="0" smtClean="0">
                <a:solidFill>
                  <a:schemeClr val="bg1"/>
                </a:solidFill>
                <a:latin typeface="Arial"/>
              </a:rPr>
              <a:t>Synergies</a:t>
            </a:r>
            <a:endParaRPr lang="en-US" sz="900" dirty="0">
              <a:solidFill>
                <a:schemeClr val="bg1"/>
              </a:solidFill>
              <a:latin typeface="Arial"/>
            </a:endParaRPr>
          </a:p>
        </p:txBody>
      </p:sp>
      <p:sp>
        <p:nvSpPr>
          <p:cNvPr id="102" name="Isosceles Triangle 339"/>
          <p:cNvSpPr>
            <a:spLocks noChangeArrowheads="1"/>
          </p:cNvSpPr>
          <p:nvPr/>
        </p:nvSpPr>
        <p:spPr bwMode="auto">
          <a:xfrm rot="10800000">
            <a:off x="7803407" y="4470080"/>
            <a:ext cx="1430410" cy="227312"/>
          </a:xfrm>
          <a:prstGeom prst="triangle">
            <a:avLst>
              <a:gd name="adj" fmla="val 50000"/>
            </a:avLst>
          </a:prstGeom>
          <a:solidFill>
            <a:srgbClr val="D9D9D9"/>
          </a:solidFill>
          <a:ln w="6350" algn="ctr">
            <a:solidFill>
              <a:srgbClr val="D9D9D9"/>
            </a:solidFill>
            <a:round/>
            <a:headEnd/>
            <a:tailEnd/>
          </a:ln>
          <a:effectLst/>
        </p:spPr>
        <p:txBody>
          <a:bodyPr wrap="none" lIns="0" tIns="0" rIns="0" bIns="0" anchor="ctr"/>
          <a:lstStyle/>
          <a:p>
            <a:endParaRPr lang="en-US" sz="1000" dirty="0"/>
          </a:p>
        </p:txBody>
      </p:sp>
      <p:sp>
        <p:nvSpPr>
          <p:cNvPr id="103" name="Rectangle 1508"/>
          <p:cNvSpPr>
            <a:spLocks noChangeArrowheads="1"/>
          </p:cNvSpPr>
          <p:nvPr/>
        </p:nvSpPr>
        <p:spPr bwMode="auto">
          <a:xfrm>
            <a:off x="7671976" y="4704835"/>
            <a:ext cx="1675623" cy="286634"/>
          </a:xfrm>
          <a:prstGeom prst="rect">
            <a:avLst/>
          </a:prstGeom>
          <a:noFill/>
          <a:ln w="6350" cap="rnd">
            <a:noFill/>
            <a:miter lim="800000"/>
            <a:headEnd/>
            <a:tailEnd/>
          </a:ln>
        </p:spPr>
        <p:txBody>
          <a:bodyPr lIns="0" tIns="0" rIns="0" bIns="0" anchor="ctr"/>
          <a:lstStyle/>
          <a:p>
            <a:pPr algn="ctr"/>
            <a:r>
              <a:rPr lang="en-US" sz="900" b="1" dirty="0" smtClean="0"/>
              <a:t>Most relevant approach</a:t>
            </a:r>
            <a:endParaRPr lang="en-US" sz="900" b="1" dirty="0"/>
          </a:p>
        </p:txBody>
      </p:sp>
      <p:cxnSp>
        <p:nvCxnSpPr>
          <p:cNvPr id="104" name="Straight Connector 29"/>
          <p:cNvCxnSpPr>
            <a:cxnSpLocks/>
          </p:cNvCxnSpPr>
          <p:nvPr/>
        </p:nvCxnSpPr>
        <p:spPr>
          <a:xfrm>
            <a:off x="2446490" y="4517835"/>
            <a:ext cx="50349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05" name="Object 5"/>
          <p:cNvGraphicFramePr>
            <a:graphicFrameLocks noChangeAspect="1"/>
          </p:cNvGraphicFramePr>
          <p:nvPr>
            <p:extLst>
              <p:ext uri="{D42A27DB-BD31-4B8C-83A1-F6EECF244321}">
                <p14:modId xmlns:p14="http://schemas.microsoft.com/office/powerpoint/2010/main" val="382247190"/>
              </p:ext>
            </p:extLst>
          </p:nvPr>
        </p:nvGraphicFramePr>
        <p:xfrm>
          <a:off x="7803407" y="2918077"/>
          <a:ext cx="1430410" cy="449370"/>
        </p:xfrm>
        <a:graphic>
          <a:graphicData uri="http://schemas.openxmlformats.org/presentationml/2006/ole">
            <mc:AlternateContent xmlns:mc="http://schemas.openxmlformats.org/markup-compatibility/2006">
              <mc:Choice xmlns:v="urn:schemas-microsoft-com:vml" Requires="v">
                <p:oleObj spid="_x0000_s1317" name="Formel" r:id="rId10" imgW="1396394" imgH="457002" progId="Equation.3">
                  <p:embed/>
                </p:oleObj>
              </mc:Choice>
              <mc:Fallback>
                <p:oleObj name="Formel" r:id="rId10" imgW="1396394" imgH="45700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3407" y="2918077"/>
                        <a:ext cx="1430410" cy="449370"/>
                      </a:xfrm>
                      <a:prstGeom prst="rect">
                        <a:avLst/>
                      </a:prstGeom>
                      <a:noFill/>
                      <a:ln w="9525">
                        <a:solidFill>
                          <a:schemeClr val="tx2"/>
                        </a:solidFill>
                        <a:miter lim="800000"/>
                        <a:headEnd/>
                        <a:tailEnd/>
                      </a:ln>
                    </p:spPr>
                  </p:pic>
                </p:oleObj>
              </mc:Fallback>
            </mc:AlternateContent>
          </a:graphicData>
        </a:graphic>
      </p:graphicFrame>
      <p:sp>
        <p:nvSpPr>
          <p:cNvPr id="106" name="Text Placeholder 2"/>
          <p:cNvSpPr txBox="1">
            <a:spLocks/>
          </p:cNvSpPr>
          <p:nvPr/>
        </p:nvSpPr>
        <p:spPr bwMode="gray">
          <a:xfrm>
            <a:off x="7546109" y="5078384"/>
            <a:ext cx="1870321" cy="760714"/>
          </a:xfrm>
          <a:prstGeom prst="rect">
            <a:avLst/>
          </a:prstGeom>
        </p:spPr>
        <p:txBody>
          <a:bodyPr vert="horz" lIns="0" tIns="0" rIns="0" bIns="0" rtlCol="0">
            <a:noAutofit/>
          </a:bodyPr>
          <a:lstStyle/>
          <a:p>
            <a:pPr marL="0" marR="0" lvl="2" defTabSz="914400" rtl="0" eaLnBrk="1" fontAlgn="auto" latinLnBrk="0" hangingPunct="1">
              <a:lnSpc>
                <a:spcPct val="100000"/>
              </a:lnSpc>
              <a:spcBef>
                <a:spcPts val="200"/>
              </a:spcBef>
              <a:spcAft>
                <a:spcPts val="0"/>
              </a:spcAft>
              <a:buClr>
                <a:srgbClr val="97989A"/>
              </a:buClr>
              <a:buSzTx/>
              <a:tabLst/>
              <a:defRPr/>
            </a:pPr>
            <a:r>
              <a:rPr kumimoji="0" lang="en-US" sz="900" b="0" i="0" u="none" strike="noStrike" kern="1200" cap="none" spc="0" normalizeH="0" baseline="0" dirty="0" smtClean="0">
                <a:ln>
                  <a:noFill/>
                </a:ln>
                <a:solidFill>
                  <a:schemeClr val="tx1"/>
                </a:solidFill>
                <a:effectLst/>
                <a:uLnTx/>
                <a:uFillTx/>
                <a:cs typeface="Arial" pitchFamily="34" charset="0"/>
              </a:rPr>
              <a:t>The additional FCF</a:t>
            </a:r>
            <a:r>
              <a:rPr kumimoji="0" lang="en-US" sz="900" b="0" i="0" u="none" strike="noStrike" kern="1200" cap="none" spc="0" normalizeH="0" dirty="0" smtClean="0">
                <a:ln>
                  <a:noFill/>
                </a:ln>
                <a:solidFill>
                  <a:schemeClr val="tx1"/>
                </a:solidFill>
                <a:effectLst/>
                <a:uLnTx/>
                <a:uFillTx/>
                <a:cs typeface="Arial" pitchFamily="34" charset="0"/>
              </a:rPr>
              <a:t> of the combined business created by synergies are discounted with the combined business</a:t>
            </a:r>
            <a:r>
              <a:rPr lang="en-US" sz="900" dirty="0" smtClean="0">
                <a:cs typeface="Arial" pitchFamily="34" charset="0"/>
              </a:rPr>
              <a:t>‘ risk-equivalent cost of capital. The direct method is the most common approach to value synergies.</a:t>
            </a:r>
            <a:endParaRPr kumimoji="0" lang="en-US" sz="900" b="0" i="0" u="none" strike="noStrike" kern="1200" cap="none" spc="0" normalizeH="0" baseline="0" dirty="0">
              <a:ln>
                <a:noFill/>
              </a:ln>
              <a:solidFill>
                <a:schemeClr val="tx1"/>
              </a:solidFill>
              <a:effectLst/>
              <a:uLnTx/>
              <a:uFillTx/>
              <a:cs typeface="Arial" pitchFamily="34" charset="0"/>
            </a:endParaRPr>
          </a:p>
        </p:txBody>
      </p:sp>
      <p:sp>
        <p:nvSpPr>
          <p:cNvPr id="107" name="Rectangle 32"/>
          <p:cNvSpPr/>
          <p:nvPr/>
        </p:nvSpPr>
        <p:spPr>
          <a:xfrm>
            <a:off x="7931794" y="1939051"/>
            <a:ext cx="1226065" cy="17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2"/>
                </a:solidFill>
              </a:rPr>
              <a:t>Operating synergies</a:t>
            </a:r>
            <a:endParaRPr lang="en-US" sz="700" dirty="0">
              <a:solidFill>
                <a:schemeClr val="tx2"/>
              </a:solidFill>
            </a:endParaRPr>
          </a:p>
        </p:txBody>
      </p:sp>
      <p:sp>
        <p:nvSpPr>
          <p:cNvPr id="108" name="Rectangle 33"/>
          <p:cNvSpPr/>
          <p:nvPr/>
        </p:nvSpPr>
        <p:spPr>
          <a:xfrm>
            <a:off x="7931794" y="2125151"/>
            <a:ext cx="1226065" cy="17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2"/>
                </a:solidFill>
              </a:rPr>
              <a:t>Financial synergies</a:t>
            </a:r>
            <a:endParaRPr lang="en-US" sz="700" dirty="0">
              <a:solidFill>
                <a:schemeClr val="tx2"/>
              </a:solidFill>
            </a:endParaRPr>
          </a:p>
        </p:txBody>
      </p:sp>
      <p:sp>
        <p:nvSpPr>
          <p:cNvPr id="109" name="Rectangle 34"/>
          <p:cNvSpPr/>
          <p:nvPr/>
        </p:nvSpPr>
        <p:spPr>
          <a:xfrm>
            <a:off x="2488397" y="1793977"/>
            <a:ext cx="1113786" cy="5933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Value of combined business with synergies</a:t>
            </a:r>
            <a:endParaRPr lang="en-US" sz="900" dirty="0"/>
          </a:p>
        </p:txBody>
      </p:sp>
      <p:sp>
        <p:nvSpPr>
          <p:cNvPr id="110" name="Rectangle 35"/>
          <p:cNvSpPr/>
          <p:nvPr/>
        </p:nvSpPr>
        <p:spPr>
          <a:xfrm>
            <a:off x="7803407" y="3977959"/>
            <a:ext cx="1430410" cy="418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Discounted synergy value</a:t>
            </a:r>
            <a:endParaRPr lang="en-US" sz="900" dirty="0"/>
          </a:p>
        </p:txBody>
      </p:sp>
      <p:sp>
        <p:nvSpPr>
          <p:cNvPr id="111" name="Down Arrow 36"/>
          <p:cNvSpPr/>
          <p:nvPr/>
        </p:nvSpPr>
        <p:spPr>
          <a:xfrm>
            <a:off x="8310333" y="2440239"/>
            <a:ext cx="408688" cy="383937"/>
          </a:xfrm>
          <a:prstGeom prst="downArrow">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own Arrow 37"/>
          <p:cNvSpPr/>
          <p:nvPr/>
        </p:nvSpPr>
        <p:spPr>
          <a:xfrm>
            <a:off x="8310333" y="3507039"/>
            <a:ext cx="408688" cy="383937"/>
          </a:xfrm>
          <a:prstGeom prst="downArrow">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0641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Assessment of the </a:t>
            </a:r>
            <a:br>
              <a:rPr lang="en-US" dirty="0"/>
            </a:br>
            <a:r>
              <a:rPr lang="en-US" dirty="0"/>
              <a:t>synergies on basis of the direct method is generally performed with the WACC approach</a:t>
            </a:r>
          </a:p>
        </p:txBody>
      </p:sp>
      <p:sp>
        <p:nvSpPr>
          <p:cNvPr id="4" name="Titel 3"/>
          <p:cNvSpPr>
            <a:spLocks noGrp="1"/>
          </p:cNvSpPr>
          <p:nvPr>
            <p:ph type="title"/>
          </p:nvPr>
        </p:nvSpPr>
        <p:spPr/>
        <p:txBody>
          <a:bodyPr/>
          <a:lstStyle/>
          <a:p>
            <a:r>
              <a:rPr lang="en-US" dirty="0" smtClean="0"/>
              <a:t>3. How are the synergy potentials assessed? (2/8)</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35" name="Rectangle 1508"/>
          <p:cNvSpPr>
            <a:spLocks noChangeArrowheads="1"/>
          </p:cNvSpPr>
          <p:nvPr/>
        </p:nvSpPr>
        <p:spPr bwMode="auto">
          <a:xfrm>
            <a:off x="2446491" y="1673456"/>
            <a:ext cx="3399142" cy="4347932"/>
          </a:xfrm>
          <a:prstGeom prst="rect">
            <a:avLst/>
          </a:prstGeom>
          <a:noFill/>
          <a:ln w="9525" cap="rnd">
            <a:solidFill>
              <a:schemeClr val="tx2"/>
            </a:solidFill>
            <a:miter lim="800000"/>
            <a:headEnd/>
            <a:tailEnd/>
          </a:ln>
        </p:spPr>
        <p:txBody>
          <a:bodyPr lIns="54000" tIns="54000" rIns="18000" bIns="54000" anchor="ctr"/>
          <a:lstStyle/>
          <a:p>
            <a:pPr algn="ctr"/>
            <a:endParaRPr lang="en-US" sz="1000" b="1" dirty="0">
              <a:solidFill>
                <a:schemeClr val="bg1"/>
              </a:solidFill>
            </a:endParaRPr>
          </a:p>
        </p:txBody>
      </p:sp>
      <p:sp>
        <p:nvSpPr>
          <p:cNvPr id="36" name="Rectangle 5"/>
          <p:cNvSpPr/>
          <p:nvPr/>
        </p:nvSpPr>
        <p:spPr>
          <a:xfrm>
            <a:off x="2446339" y="1422400"/>
            <a:ext cx="3399142"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Operating synergies</a:t>
            </a:r>
            <a:endParaRPr lang="en-US" sz="900" b="1" dirty="0"/>
          </a:p>
        </p:txBody>
      </p:sp>
      <p:grpSp>
        <p:nvGrpSpPr>
          <p:cNvPr id="37" name="Gruppieren 52"/>
          <p:cNvGrpSpPr/>
          <p:nvPr/>
        </p:nvGrpSpPr>
        <p:grpSpPr>
          <a:xfrm>
            <a:off x="7220702" y="1939146"/>
            <a:ext cx="259923" cy="2119120"/>
            <a:chOff x="5656263" y="1901874"/>
            <a:chExt cx="523875" cy="1985963"/>
          </a:xfrm>
        </p:grpSpPr>
        <p:sp>
          <p:nvSpPr>
            <p:cNvPr id="38" name="Line 70"/>
            <p:cNvSpPr>
              <a:spLocks noChangeShapeType="1"/>
            </p:cNvSpPr>
            <p:nvPr/>
          </p:nvSpPr>
          <p:spPr bwMode="auto">
            <a:xfrm>
              <a:off x="5656263" y="19018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39" name="Line 71"/>
            <p:cNvSpPr>
              <a:spLocks noChangeShapeType="1"/>
            </p:cNvSpPr>
            <p:nvPr/>
          </p:nvSpPr>
          <p:spPr bwMode="auto">
            <a:xfrm>
              <a:off x="5656263" y="23717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40" name="Line 72"/>
            <p:cNvSpPr>
              <a:spLocks noChangeShapeType="1"/>
            </p:cNvSpPr>
            <p:nvPr/>
          </p:nvSpPr>
          <p:spPr bwMode="auto">
            <a:xfrm>
              <a:off x="5656263" y="2946449"/>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41" name="Line 73"/>
            <p:cNvSpPr>
              <a:spLocks noChangeShapeType="1"/>
            </p:cNvSpPr>
            <p:nvPr/>
          </p:nvSpPr>
          <p:spPr bwMode="auto">
            <a:xfrm>
              <a:off x="5656263" y="3417937"/>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42" name="Line 74"/>
            <p:cNvSpPr>
              <a:spLocks noChangeShapeType="1"/>
            </p:cNvSpPr>
            <p:nvPr/>
          </p:nvSpPr>
          <p:spPr bwMode="auto">
            <a:xfrm>
              <a:off x="5656263" y="3887837"/>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sp>
        <p:nvSpPr>
          <p:cNvPr id="43" name="Rectangle 109"/>
          <p:cNvSpPr>
            <a:spLocks noChangeArrowheads="1"/>
          </p:cNvSpPr>
          <p:nvPr/>
        </p:nvSpPr>
        <p:spPr bwMode="auto">
          <a:xfrm>
            <a:off x="6277593" y="5166369"/>
            <a:ext cx="1214065" cy="745334"/>
          </a:xfrm>
          <a:prstGeom prst="rect">
            <a:avLst/>
          </a:prstGeom>
          <a:solidFill>
            <a:schemeClr val="tx2"/>
          </a:solidFill>
          <a:ln w="3175">
            <a:noFill/>
            <a:miter lim="800000"/>
            <a:headEnd/>
            <a:tailEnd/>
          </a:ln>
          <a:effectLst/>
        </p:spPr>
        <p:txBody>
          <a:bodyPr lIns="72000" tIns="36000" rIns="72000" bIns="36000" anchor="ctr"/>
          <a:lstStyle/>
          <a:p>
            <a:pPr algn="ctr"/>
            <a:r>
              <a:rPr lang="en-US" sz="900" b="1" dirty="0" smtClean="0">
                <a:solidFill>
                  <a:schemeClr val="bg1"/>
                </a:solidFill>
              </a:rPr>
              <a:t>Value contributed by financial benefits</a:t>
            </a:r>
            <a:endParaRPr lang="en-US" sz="900" b="1" dirty="0">
              <a:solidFill>
                <a:schemeClr val="bg1"/>
              </a:solidFill>
            </a:endParaRPr>
          </a:p>
        </p:txBody>
      </p:sp>
      <p:sp>
        <p:nvSpPr>
          <p:cNvPr id="44" name="Rectangle 75"/>
          <p:cNvSpPr>
            <a:spLocks noChangeArrowheads="1"/>
          </p:cNvSpPr>
          <p:nvPr/>
        </p:nvSpPr>
        <p:spPr bwMode="auto">
          <a:xfrm>
            <a:off x="6111615" y="1749425"/>
            <a:ext cx="1188828"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Tax benefits</a:t>
            </a:r>
            <a:endParaRPr lang="en-US" sz="800" dirty="0">
              <a:solidFill>
                <a:schemeClr val="bg1"/>
              </a:solidFill>
            </a:endParaRPr>
          </a:p>
        </p:txBody>
      </p:sp>
      <p:sp>
        <p:nvSpPr>
          <p:cNvPr id="45" name="Rectangle 75"/>
          <p:cNvSpPr>
            <a:spLocks noChangeArrowheads="1"/>
          </p:cNvSpPr>
          <p:nvPr/>
        </p:nvSpPr>
        <p:spPr bwMode="auto">
          <a:xfrm>
            <a:off x="6111615" y="2249138"/>
            <a:ext cx="1188828"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WACC</a:t>
            </a:r>
            <a:endParaRPr lang="en-US" sz="800" dirty="0">
              <a:solidFill>
                <a:schemeClr val="bg1"/>
              </a:solidFill>
            </a:endParaRPr>
          </a:p>
        </p:txBody>
      </p:sp>
      <p:sp>
        <p:nvSpPr>
          <p:cNvPr id="46" name="Line 92"/>
          <p:cNvSpPr>
            <a:spLocks noChangeShapeType="1"/>
          </p:cNvSpPr>
          <p:nvPr/>
        </p:nvSpPr>
        <p:spPr bwMode="auto">
          <a:xfrm>
            <a:off x="7476419" y="1924616"/>
            <a:ext cx="0" cy="309600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nvGrpSpPr>
          <p:cNvPr id="47" name="Gruppieren 52"/>
          <p:cNvGrpSpPr/>
          <p:nvPr/>
        </p:nvGrpSpPr>
        <p:grpSpPr>
          <a:xfrm>
            <a:off x="4022831" y="1928983"/>
            <a:ext cx="259923" cy="2508727"/>
            <a:chOff x="5656263" y="1901874"/>
            <a:chExt cx="523875" cy="2351088"/>
          </a:xfrm>
        </p:grpSpPr>
        <p:sp>
          <p:nvSpPr>
            <p:cNvPr id="48" name="Line 70"/>
            <p:cNvSpPr>
              <a:spLocks noChangeShapeType="1"/>
            </p:cNvSpPr>
            <p:nvPr/>
          </p:nvSpPr>
          <p:spPr bwMode="auto">
            <a:xfrm>
              <a:off x="5656263" y="19018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49" name="Line 71"/>
            <p:cNvSpPr>
              <a:spLocks noChangeShapeType="1"/>
            </p:cNvSpPr>
            <p:nvPr/>
          </p:nvSpPr>
          <p:spPr bwMode="auto">
            <a:xfrm>
              <a:off x="5656263" y="23717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52" name="Line 72"/>
            <p:cNvSpPr>
              <a:spLocks noChangeShapeType="1"/>
            </p:cNvSpPr>
            <p:nvPr/>
          </p:nvSpPr>
          <p:spPr bwMode="auto">
            <a:xfrm>
              <a:off x="5656263" y="28416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56" name="Line 73"/>
            <p:cNvSpPr>
              <a:spLocks noChangeShapeType="1"/>
            </p:cNvSpPr>
            <p:nvPr/>
          </p:nvSpPr>
          <p:spPr bwMode="auto">
            <a:xfrm>
              <a:off x="5656263" y="33131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58" name="Line 74"/>
            <p:cNvSpPr>
              <a:spLocks noChangeShapeType="1"/>
            </p:cNvSpPr>
            <p:nvPr/>
          </p:nvSpPr>
          <p:spPr bwMode="auto">
            <a:xfrm>
              <a:off x="5656263" y="37830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59" name="Line 111"/>
            <p:cNvSpPr>
              <a:spLocks noChangeShapeType="1"/>
            </p:cNvSpPr>
            <p:nvPr/>
          </p:nvSpPr>
          <p:spPr bwMode="auto">
            <a:xfrm>
              <a:off x="5656263" y="42529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grpSp>
        <p:nvGrpSpPr>
          <p:cNvPr id="60" name="Gruppieren 52"/>
          <p:cNvGrpSpPr/>
          <p:nvPr/>
        </p:nvGrpSpPr>
        <p:grpSpPr>
          <a:xfrm>
            <a:off x="5453276" y="1928983"/>
            <a:ext cx="259923" cy="2508727"/>
            <a:chOff x="5656263" y="1901874"/>
            <a:chExt cx="523875" cy="2351088"/>
          </a:xfrm>
        </p:grpSpPr>
        <p:sp>
          <p:nvSpPr>
            <p:cNvPr id="61" name="Line 70"/>
            <p:cNvSpPr>
              <a:spLocks noChangeShapeType="1"/>
            </p:cNvSpPr>
            <p:nvPr/>
          </p:nvSpPr>
          <p:spPr bwMode="auto">
            <a:xfrm>
              <a:off x="5656263" y="19018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62" name="Line 71"/>
            <p:cNvSpPr>
              <a:spLocks noChangeShapeType="1"/>
            </p:cNvSpPr>
            <p:nvPr/>
          </p:nvSpPr>
          <p:spPr bwMode="auto">
            <a:xfrm>
              <a:off x="5656263" y="23717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63" name="Line 72"/>
            <p:cNvSpPr>
              <a:spLocks noChangeShapeType="1"/>
            </p:cNvSpPr>
            <p:nvPr/>
          </p:nvSpPr>
          <p:spPr bwMode="auto">
            <a:xfrm>
              <a:off x="5656263" y="28416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64" name="Line 73"/>
            <p:cNvSpPr>
              <a:spLocks noChangeShapeType="1"/>
            </p:cNvSpPr>
            <p:nvPr/>
          </p:nvSpPr>
          <p:spPr bwMode="auto">
            <a:xfrm>
              <a:off x="5656263" y="33131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65" name="Line 74"/>
            <p:cNvSpPr>
              <a:spLocks noChangeShapeType="1"/>
            </p:cNvSpPr>
            <p:nvPr/>
          </p:nvSpPr>
          <p:spPr bwMode="auto">
            <a:xfrm>
              <a:off x="5656263" y="37830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66" name="Line 111"/>
            <p:cNvSpPr>
              <a:spLocks noChangeShapeType="1"/>
            </p:cNvSpPr>
            <p:nvPr/>
          </p:nvSpPr>
          <p:spPr bwMode="auto">
            <a:xfrm>
              <a:off x="5656263" y="4252962"/>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sp>
        <p:nvSpPr>
          <p:cNvPr id="67" name="Rectangle 106"/>
          <p:cNvSpPr>
            <a:spLocks noChangeArrowheads="1"/>
          </p:cNvSpPr>
          <p:nvPr/>
        </p:nvSpPr>
        <p:spPr bwMode="auto">
          <a:xfrm>
            <a:off x="4500201" y="4249681"/>
            <a:ext cx="1039694" cy="384138"/>
          </a:xfrm>
          <a:prstGeom prst="rect">
            <a:avLst/>
          </a:prstGeom>
          <a:solidFill>
            <a:schemeClr val="accent3"/>
          </a:solidFill>
          <a:ln w="3175">
            <a:noFill/>
            <a:miter lim="800000"/>
            <a:headEnd/>
            <a:tailEnd/>
          </a:ln>
          <a:effectLst/>
        </p:spPr>
        <p:txBody>
          <a:bodyPr lIns="72000" tIns="36000" rIns="72000" bIns="36000" anchor="ctr"/>
          <a:lstStyle/>
          <a:p>
            <a:r>
              <a:rPr lang="en-US" sz="800" dirty="0" smtClean="0">
                <a:solidFill>
                  <a:schemeClr val="bg1"/>
                </a:solidFill>
              </a:rPr>
              <a:t>Tax shield</a:t>
            </a:r>
            <a:endParaRPr lang="en-US" sz="800" dirty="0">
              <a:solidFill>
                <a:schemeClr val="bg1"/>
              </a:solidFill>
            </a:endParaRPr>
          </a:p>
        </p:txBody>
      </p:sp>
      <p:sp>
        <p:nvSpPr>
          <p:cNvPr id="68" name="Rectangle 89"/>
          <p:cNvSpPr>
            <a:spLocks noChangeArrowheads="1"/>
          </p:cNvSpPr>
          <p:nvPr/>
        </p:nvSpPr>
        <p:spPr bwMode="auto">
          <a:xfrm>
            <a:off x="2663673" y="5059679"/>
            <a:ext cx="1685253" cy="312947"/>
          </a:xfrm>
          <a:prstGeom prst="rect">
            <a:avLst/>
          </a:prstGeom>
          <a:solidFill>
            <a:schemeClr val="accent1"/>
          </a:solidFill>
          <a:ln w="9525">
            <a:solidFill>
              <a:schemeClr val="bg1"/>
            </a:solidFill>
            <a:miter lim="800000"/>
            <a:headEnd/>
            <a:tailEnd/>
          </a:ln>
          <a:effectLst/>
        </p:spPr>
        <p:txBody>
          <a:bodyPr wrap="none" lIns="72000" tIns="36000" rIns="72000" bIns="36000" anchor="ctr">
            <a:noAutofit/>
          </a:bodyPr>
          <a:lstStyle/>
          <a:p>
            <a:pPr algn="ctr" eaLnBrk="0" hangingPunct="0"/>
            <a:r>
              <a:rPr lang="en-US" sz="900" b="1" dirty="0" smtClean="0">
                <a:solidFill>
                  <a:schemeClr val="bg1"/>
                </a:solidFill>
              </a:rPr>
              <a:t>Free cash flow in year 1</a:t>
            </a:r>
            <a:endParaRPr lang="en-US" sz="900" b="1" dirty="0">
              <a:solidFill>
                <a:schemeClr val="bg1"/>
              </a:solidFill>
            </a:endParaRPr>
          </a:p>
        </p:txBody>
      </p:sp>
      <p:sp>
        <p:nvSpPr>
          <p:cNvPr id="69" name="Rectangle 75"/>
          <p:cNvSpPr>
            <a:spLocks noChangeArrowheads="1"/>
          </p:cNvSpPr>
          <p:nvPr/>
        </p:nvSpPr>
        <p:spPr bwMode="auto">
          <a:xfrm>
            <a:off x="4500201" y="1749425"/>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Risk free rate</a:t>
            </a:r>
            <a:endParaRPr lang="en-US" sz="800" dirty="0">
              <a:solidFill>
                <a:schemeClr val="bg1"/>
              </a:solidFill>
            </a:endParaRPr>
          </a:p>
        </p:txBody>
      </p:sp>
      <p:sp>
        <p:nvSpPr>
          <p:cNvPr id="70" name="Rectangle 76"/>
          <p:cNvSpPr>
            <a:spLocks noChangeArrowheads="1"/>
          </p:cNvSpPr>
          <p:nvPr/>
        </p:nvSpPr>
        <p:spPr bwMode="auto">
          <a:xfrm>
            <a:off x="4500201" y="2249138"/>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Market risk premium</a:t>
            </a:r>
            <a:endParaRPr lang="en-US" sz="800" dirty="0">
              <a:solidFill>
                <a:schemeClr val="bg1"/>
              </a:solidFill>
            </a:endParaRPr>
          </a:p>
        </p:txBody>
      </p:sp>
      <p:sp>
        <p:nvSpPr>
          <p:cNvPr id="71" name="Rectangle 77"/>
          <p:cNvSpPr>
            <a:spLocks noChangeArrowheads="1"/>
          </p:cNvSpPr>
          <p:nvPr/>
        </p:nvSpPr>
        <p:spPr bwMode="auto">
          <a:xfrm>
            <a:off x="4500201" y="2748850"/>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Investment risk</a:t>
            </a:r>
          </a:p>
          <a:p>
            <a:pPr eaLnBrk="0" hangingPunct="0"/>
            <a:r>
              <a:rPr lang="en-US" sz="800" dirty="0" smtClean="0">
                <a:solidFill>
                  <a:schemeClr val="bg1"/>
                </a:solidFill>
              </a:rPr>
              <a:t>premium</a:t>
            </a:r>
            <a:endParaRPr lang="en-US" sz="800" dirty="0">
              <a:solidFill>
                <a:schemeClr val="bg1"/>
              </a:solidFill>
            </a:endParaRPr>
          </a:p>
        </p:txBody>
      </p:sp>
      <p:sp>
        <p:nvSpPr>
          <p:cNvPr id="72" name="Rectangle 78"/>
          <p:cNvSpPr>
            <a:spLocks noChangeArrowheads="1"/>
          </p:cNvSpPr>
          <p:nvPr/>
        </p:nvSpPr>
        <p:spPr bwMode="auto">
          <a:xfrm>
            <a:off x="4500201" y="3250257"/>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Capital structure in</a:t>
            </a:r>
          </a:p>
          <a:p>
            <a:pPr eaLnBrk="0" hangingPunct="0"/>
            <a:r>
              <a:rPr lang="en-US" sz="800" dirty="0" smtClean="0">
                <a:solidFill>
                  <a:schemeClr val="bg1"/>
                </a:solidFill>
              </a:rPr>
              <a:t>market value</a:t>
            </a:r>
            <a:endParaRPr lang="en-US" sz="800" dirty="0">
              <a:solidFill>
                <a:schemeClr val="bg1"/>
              </a:solidFill>
            </a:endParaRPr>
          </a:p>
        </p:txBody>
      </p:sp>
      <p:sp>
        <p:nvSpPr>
          <p:cNvPr id="73" name="Rectangle 88"/>
          <p:cNvSpPr>
            <a:spLocks noChangeArrowheads="1"/>
          </p:cNvSpPr>
          <p:nvPr/>
        </p:nvSpPr>
        <p:spPr bwMode="auto">
          <a:xfrm>
            <a:off x="4701540" y="5166369"/>
            <a:ext cx="1044378" cy="745334"/>
          </a:xfrm>
          <a:prstGeom prst="rect">
            <a:avLst/>
          </a:prstGeom>
          <a:solidFill>
            <a:schemeClr val="tx2"/>
          </a:solidFill>
          <a:ln w="3175">
            <a:noFill/>
            <a:miter lim="800000"/>
            <a:headEnd/>
            <a:tailEnd/>
          </a:ln>
          <a:effectLst/>
        </p:spPr>
        <p:txBody>
          <a:bodyPr wrap="square" lIns="72000" tIns="36000" rIns="72000" bIns="36000" anchor="ctr"/>
          <a:lstStyle/>
          <a:p>
            <a:pPr algn="ctr"/>
            <a:r>
              <a:rPr lang="en-US" sz="900" b="1" dirty="0" smtClean="0">
                <a:solidFill>
                  <a:schemeClr val="bg1"/>
                </a:solidFill>
              </a:rPr>
              <a:t>Discounted to determine the total value of synergies</a:t>
            </a:r>
            <a:endParaRPr lang="en-US" sz="900" b="1" dirty="0">
              <a:solidFill>
                <a:schemeClr val="bg1"/>
              </a:solidFill>
            </a:endParaRPr>
          </a:p>
        </p:txBody>
      </p:sp>
      <p:sp>
        <p:nvSpPr>
          <p:cNvPr id="74" name="Rectangle 90"/>
          <p:cNvSpPr>
            <a:spLocks noChangeArrowheads="1"/>
          </p:cNvSpPr>
          <p:nvPr/>
        </p:nvSpPr>
        <p:spPr bwMode="auto">
          <a:xfrm>
            <a:off x="2593415" y="5344777"/>
            <a:ext cx="1685253" cy="312947"/>
          </a:xfrm>
          <a:prstGeom prst="rect">
            <a:avLst/>
          </a:prstGeom>
          <a:solidFill>
            <a:schemeClr val="accent1"/>
          </a:solidFill>
          <a:ln w="9525">
            <a:solidFill>
              <a:schemeClr val="bg1"/>
            </a:solidFill>
            <a:miter lim="800000"/>
            <a:headEnd/>
            <a:tailEnd/>
          </a:ln>
          <a:effectLst/>
        </p:spPr>
        <p:txBody>
          <a:bodyPr wrap="none" lIns="72000" tIns="36000" rIns="72000" bIns="36000" anchor="ctr">
            <a:noAutofit/>
          </a:bodyPr>
          <a:lstStyle/>
          <a:p>
            <a:pPr algn="ctr" eaLnBrk="0" hangingPunct="0"/>
            <a:r>
              <a:rPr lang="en-US" sz="900" b="1" dirty="0" smtClean="0">
                <a:solidFill>
                  <a:schemeClr val="bg1"/>
                </a:solidFill>
              </a:rPr>
              <a:t>Free cash flow in year 2 to n</a:t>
            </a:r>
            <a:endParaRPr lang="en-US" sz="900" b="1" dirty="0">
              <a:solidFill>
                <a:schemeClr val="bg1"/>
              </a:solidFill>
            </a:endParaRPr>
          </a:p>
        </p:txBody>
      </p:sp>
      <p:sp>
        <p:nvSpPr>
          <p:cNvPr id="75" name="Line 93"/>
          <p:cNvSpPr>
            <a:spLocks noChangeShapeType="1"/>
          </p:cNvSpPr>
          <p:nvPr/>
        </p:nvSpPr>
        <p:spPr bwMode="auto">
          <a:xfrm>
            <a:off x="4427674" y="5516781"/>
            <a:ext cx="233931"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76" name="Rectangle 104"/>
          <p:cNvSpPr>
            <a:spLocks noChangeArrowheads="1"/>
          </p:cNvSpPr>
          <p:nvPr/>
        </p:nvSpPr>
        <p:spPr bwMode="auto">
          <a:xfrm>
            <a:off x="4500201" y="3749969"/>
            <a:ext cx="1039694" cy="384138"/>
          </a:xfrm>
          <a:prstGeom prst="rect">
            <a:avLst/>
          </a:prstGeom>
          <a:solidFill>
            <a:schemeClr val="accent3"/>
          </a:solidFill>
          <a:ln w="3175">
            <a:noFill/>
            <a:miter lim="800000"/>
            <a:headEnd/>
            <a:tailEnd/>
          </a:ln>
          <a:effectLst/>
        </p:spPr>
        <p:txBody>
          <a:bodyPr wrap="none" lIns="72000" tIns="36000" rIns="72000" bIns="36000" anchor="ctr"/>
          <a:lstStyle/>
          <a:p>
            <a:r>
              <a:rPr lang="en-US" sz="800" dirty="0" smtClean="0">
                <a:solidFill>
                  <a:schemeClr val="bg1"/>
                </a:solidFill>
              </a:rPr>
              <a:t>Cost of debt</a:t>
            </a:r>
            <a:endParaRPr lang="en-US" sz="800" dirty="0">
              <a:solidFill>
                <a:schemeClr val="bg1"/>
              </a:solidFill>
            </a:endParaRPr>
          </a:p>
        </p:txBody>
      </p:sp>
      <p:cxnSp>
        <p:nvCxnSpPr>
          <p:cNvPr id="77" name="AutoShape 13"/>
          <p:cNvCxnSpPr>
            <a:cxnSpLocks noChangeShapeType="1"/>
            <a:stCxn id="68" idx="3"/>
            <a:endCxn id="78" idx="3"/>
          </p:cNvCxnSpPr>
          <p:nvPr/>
        </p:nvCxnSpPr>
        <p:spPr bwMode="auto">
          <a:xfrm flipH="1">
            <a:off x="4209153" y="5216153"/>
            <a:ext cx="139773" cy="541259"/>
          </a:xfrm>
          <a:prstGeom prst="bentConnector3">
            <a:avLst>
              <a:gd name="adj1" fmla="val -54517"/>
            </a:avLst>
          </a:prstGeom>
          <a:noFill/>
          <a:ln w="9525">
            <a:solidFill>
              <a:srgbClr val="747678"/>
            </a:solidFill>
            <a:miter lim="800000"/>
            <a:headEnd/>
            <a:tailEnd/>
          </a:ln>
          <a:effectLst/>
        </p:spPr>
      </p:cxnSp>
      <p:sp>
        <p:nvSpPr>
          <p:cNvPr id="78" name="Rectangle 91"/>
          <p:cNvSpPr>
            <a:spLocks noChangeArrowheads="1"/>
          </p:cNvSpPr>
          <p:nvPr/>
        </p:nvSpPr>
        <p:spPr bwMode="auto">
          <a:xfrm>
            <a:off x="2523900" y="5600938"/>
            <a:ext cx="1685253" cy="312947"/>
          </a:xfrm>
          <a:prstGeom prst="rect">
            <a:avLst/>
          </a:prstGeom>
          <a:solidFill>
            <a:schemeClr val="accent1"/>
          </a:solidFill>
          <a:ln w="9525">
            <a:solidFill>
              <a:schemeClr val="bg1"/>
            </a:solidFill>
            <a:miter lim="800000"/>
            <a:headEnd/>
            <a:tailEnd/>
          </a:ln>
          <a:effectLst/>
        </p:spPr>
        <p:txBody>
          <a:bodyPr wrap="none" lIns="72000" tIns="36000" rIns="72000" bIns="36000" anchor="ctr">
            <a:noAutofit/>
          </a:bodyPr>
          <a:lstStyle/>
          <a:p>
            <a:pPr algn="ctr" eaLnBrk="0" hangingPunct="0"/>
            <a:r>
              <a:rPr lang="en-US" sz="900" b="1" dirty="0" smtClean="0">
                <a:solidFill>
                  <a:schemeClr val="bg1"/>
                </a:solidFill>
              </a:rPr>
              <a:t>Terminal value</a:t>
            </a:r>
            <a:endParaRPr lang="en-US" sz="900" b="1" dirty="0">
              <a:solidFill>
                <a:schemeClr val="bg1"/>
              </a:solidFill>
            </a:endParaRPr>
          </a:p>
        </p:txBody>
      </p:sp>
      <p:sp>
        <p:nvSpPr>
          <p:cNvPr id="79" name="Line 69"/>
          <p:cNvSpPr>
            <a:spLocks noChangeShapeType="1"/>
          </p:cNvSpPr>
          <p:nvPr/>
        </p:nvSpPr>
        <p:spPr bwMode="auto">
          <a:xfrm flipH="1">
            <a:off x="5713096" y="1924616"/>
            <a:ext cx="2168" cy="309600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80" name="Line 92"/>
          <p:cNvSpPr>
            <a:spLocks noChangeShapeType="1"/>
          </p:cNvSpPr>
          <p:nvPr/>
        </p:nvSpPr>
        <p:spPr bwMode="auto">
          <a:xfrm>
            <a:off x="4267732" y="1924616"/>
            <a:ext cx="0" cy="309600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82" name="Rectangle 79"/>
          <p:cNvSpPr>
            <a:spLocks noChangeArrowheads="1"/>
          </p:cNvSpPr>
          <p:nvPr/>
        </p:nvSpPr>
        <p:spPr bwMode="auto">
          <a:xfrm>
            <a:off x="2549349" y="3250257"/>
            <a:ext cx="1559541" cy="384138"/>
          </a:xfrm>
          <a:prstGeom prst="rect">
            <a:avLst/>
          </a:prstGeom>
          <a:solidFill>
            <a:schemeClr val="accent3"/>
          </a:solidFill>
          <a:ln w="3175">
            <a:noFill/>
            <a:miter lim="800000"/>
            <a:headEnd/>
            <a:tailEnd/>
          </a:ln>
          <a:effectLst/>
        </p:spPr>
        <p:txBody>
          <a:bodyPr lIns="72000" tIns="36000" rIns="72000" bIns="36000" anchor="ctr"/>
          <a:lstStyle/>
          <a:p>
            <a:pPr marL="271463" indent="-271463" algn="l" eaLnBrk="0" hangingPunct="0"/>
            <a:r>
              <a:rPr lang="en-US" sz="800" dirty="0" smtClean="0">
                <a:solidFill>
                  <a:schemeClr val="bg1"/>
                </a:solidFill>
              </a:rPr>
              <a:t>	Non-cash earnings/</a:t>
            </a:r>
            <a:br>
              <a:rPr lang="en-US" sz="800" dirty="0" smtClean="0">
                <a:solidFill>
                  <a:schemeClr val="bg1"/>
                </a:solidFill>
              </a:rPr>
            </a:br>
            <a:r>
              <a:rPr lang="en-US" sz="800" dirty="0" smtClean="0">
                <a:solidFill>
                  <a:schemeClr val="bg1"/>
                </a:solidFill>
              </a:rPr>
              <a:t>charges from synergies (if any)</a:t>
            </a:r>
            <a:endParaRPr lang="en-US" sz="800" dirty="0">
              <a:solidFill>
                <a:schemeClr val="bg1"/>
              </a:solidFill>
            </a:endParaRPr>
          </a:p>
        </p:txBody>
      </p:sp>
      <p:grpSp>
        <p:nvGrpSpPr>
          <p:cNvPr id="89" name="Gruppieren 51"/>
          <p:cNvGrpSpPr/>
          <p:nvPr/>
        </p:nvGrpSpPr>
        <p:grpSpPr>
          <a:xfrm>
            <a:off x="2549349" y="2247444"/>
            <a:ext cx="1559541" cy="384138"/>
            <a:chOff x="273273" y="2200324"/>
            <a:chExt cx="2303463" cy="360363"/>
          </a:xfrm>
          <a:solidFill>
            <a:schemeClr val="accent3"/>
          </a:solidFill>
        </p:grpSpPr>
        <p:sp>
          <p:nvSpPr>
            <p:cNvPr id="90" name="Rectangle 80"/>
            <p:cNvSpPr>
              <a:spLocks noChangeArrowheads="1"/>
            </p:cNvSpPr>
            <p:nvPr/>
          </p:nvSpPr>
          <p:spPr bwMode="auto">
            <a:xfrm>
              <a:off x="273273" y="2200324"/>
              <a:ext cx="2303463" cy="360363"/>
            </a:xfrm>
            <a:prstGeom prst="rect">
              <a:avLst/>
            </a:prstGeom>
            <a:grpFill/>
            <a:ln w="3175">
              <a:noFill/>
              <a:miter lim="800000"/>
              <a:headEnd/>
              <a:tailEnd/>
            </a:ln>
            <a:effectLst/>
          </p:spPr>
          <p:txBody>
            <a:bodyPr lIns="72000" tIns="36000" rIns="72000" bIns="36000" anchor="ctr"/>
            <a:lstStyle/>
            <a:p>
              <a:pPr marL="271463" indent="-271463" algn="l" eaLnBrk="0" hangingPunct="0"/>
              <a:r>
                <a:rPr lang="en-US" sz="800" dirty="0" smtClean="0">
                  <a:solidFill>
                    <a:schemeClr val="bg1"/>
                  </a:solidFill>
                </a:rPr>
                <a:t>	Adjusted taxes</a:t>
              </a:r>
              <a:endParaRPr lang="en-US" sz="800" dirty="0">
                <a:solidFill>
                  <a:schemeClr val="bg1"/>
                </a:solidFill>
              </a:endParaRPr>
            </a:p>
          </p:txBody>
        </p:sp>
        <p:sp>
          <p:nvSpPr>
            <p:cNvPr id="92" name="Rectangle 80"/>
            <p:cNvSpPr>
              <a:spLocks noChangeArrowheads="1"/>
            </p:cNvSpPr>
            <p:nvPr/>
          </p:nvSpPr>
          <p:spPr bwMode="auto">
            <a:xfrm>
              <a:off x="273273" y="2200324"/>
              <a:ext cx="350863" cy="360363"/>
            </a:xfrm>
            <a:prstGeom prst="rect">
              <a:avLst/>
            </a:prstGeom>
            <a:grpFill/>
            <a:ln w="3175">
              <a:noFill/>
              <a:miter lim="800000"/>
              <a:headEnd/>
              <a:tailEnd/>
            </a:ln>
            <a:effectLst/>
          </p:spPr>
          <p:txBody>
            <a:bodyPr lIns="72000" tIns="36000" rIns="72000" bIns="36000" anchor="ctr"/>
            <a:lstStyle/>
            <a:p>
              <a:pPr marL="271463" indent="-271463" algn="ctr" eaLnBrk="0" hangingPunct="0"/>
              <a:r>
                <a:rPr lang="en-US" sz="800" b="1" dirty="0" smtClean="0">
                  <a:solidFill>
                    <a:schemeClr val="bg1"/>
                  </a:solidFill>
                  <a:cs typeface="Arial"/>
                </a:rPr>
                <a:t>‒</a:t>
              </a:r>
              <a:endParaRPr lang="en-US" sz="800" b="1" dirty="0">
                <a:solidFill>
                  <a:schemeClr val="bg1"/>
                </a:solidFill>
              </a:endParaRPr>
            </a:p>
          </p:txBody>
        </p:sp>
      </p:grpSp>
      <p:sp>
        <p:nvSpPr>
          <p:cNvPr id="94" name="Rectangle 81"/>
          <p:cNvSpPr>
            <a:spLocks noChangeArrowheads="1"/>
          </p:cNvSpPr>
          <p:nvPr/>
        </p:nvSpPr>
        <p:spPr bwMode="auto">
          <a:xfrm>
            <a:off x="2549349" y="1749425"/>
            <a:ext cx="1559541" cy="384138"/>
          </a:xfrm>
          <a:prstGeom prst="rect">
            <a:avLst/>
          </a:prstGeom>
          <a:solidFill>
            <a:schemeClr val="accent3"/>
          </a:solidFill>
          <a:ln w="3175">
            <a:noFill/>
            <a:miter lim="800000"/>
            <a:headEnd/>
            <a:tailEnd/>
          </a:ln>
          <a:effectLst/>
        </p:spPr>
        <p:txBody>
          <a:bodyPr lIns="0" tIns="36000" rIns="72000" bIns="36000" anchor="ctr"/>
          <a:lstStyle/>
          <a:p>
            <a:pPr eaLnBrk="0" hangingPunct="0"/>
            <a:r>
              <a:rPr lang="en-US" sz="800" dirty="0" smtClean="0">
                <a:solidFill>
                  <a:schemeClr val="bg1"/>
                </a:solidFill>
              </a:rPr>
              <a:t>  EBIT impact of synergies</a:t>
            </a:r>
            <a:endParaRPr lang="en-US" sz="800" dirty="0">
              <a:solidFill>
                <a:schemeClr val="bg1"/>
              </a:solidFill>
            </a:endParaRPr>
          </a:p>
        </p:txBody>
      </p:sp>
      <p:grpSp>
        <p:nvGrpSpPr>
          <p:cNvPr id="114" name="Gruppieren 54"/>
          <p:cNvGrpSpPr/>
          <p:nvPr/>
        </p:nvGrpSpPr>
        <p:grpSpPr>
          <a:xfrm>
            <a:off x="2549349" y="3749969"/>
            <a:ext cx="1559541" cy="384138"/>
            <a:chOff x="273273" y="3149649"/>
            <a:chExt cx="2303463" cy="360363"/>
          </a:xfrm>
          <a:solidFill>
            <a:schemeClr val="accent3"/>
          </a:solidFill>
        </p:grpSpPr>
        <p:sp>
          <p:nvSpPr>
            <p:cNvPr id="115" name="Rectangle 82"/>
            <p:cNvSpPr>
              <a:spLocks noChangeArrowheads="1"/>
            </p:cNvSpPr>
            <p:nvPr/>
          </p:nvSpPr>
          <p:spPr bwMode="auto">
            <a:xfrm>
              <a:off x="273273" y="3149649"/>
              <a:ext cx="2303463" cy="360363"/>
            </a:xfrm>
            <a:prstGeom prst="rect">
              <a:avLst/>
            </a:prstGeom>
            <a:grpFill/>
            <a:ln w="3175">
              <a:noFill/>
              <a:miter lim="800000"/>
              <a:headEnd/>
              <a:tailEnd/>
            </a:ln>
            <a:effectLst/>
          </p:spPr>
          <p:txBody>
            <a:bodyPr lIns="72000" tIns="36000" rIns="72000" bIns="36000" anchor="ctr"/>
            <a:lstStyle/>
            <a:p>
              <a:pPr marL="271463" indent="-271463" algn="l" eaLnBrk="0" hangingPunct="0"/>
              <a:r>
                <a:rPr lang="en-US" sz="800" dirty="0" smtClean="0">
                  <a:solidFill>
                    <a:schemeClr val="bg1"/>
                  </a:solidFill>
                </a:rPr>
                <a:t>	Capital expenditures of synergies (net)</a:t>
              </a:r>
              <a:endParaRPr lang="en-US" sz="800" dirty="0">
                <a:solidFill>
                  <a:schemeClr val="bg1"/>
                </a:solidFill>
              </a:endParaRPr>
            </a:p>
          </p:txBody>
        </p:sp>
        <p:sp>
          <p:nvSpPr>
            <p:cNvPr id="116" name="Rectangle 82"/>
            <p:cNvSpPr>
              <a:spLocks noChangeArrowheads="1"/>
            </p:cNvSpPr>
            <p:nvPr/>
          </p:nvSpPr>
          <p:spPr bwMode="auto">
            <a:xfrm>
              <a:off x="273273" y="3149649"/>
              <a:ext cx="350863" cy="360363"/>
            </a:xfrm>
            <a:prstGeom prst="rect">
              <a:avLst/>
            </a:prstGeom>
            <a:grpFill/>
            <a:ln w="3175">
              <a:noFill/>
              <a:miter lim="800000"/>
              <a:headEnd/>
              <a:tailEnd/>
            </a:ln>
            <a:effectLst/>
          </p:spPr>
          <p:txBody>
            <a:bodyPr lIns="72000" tIns="36000" rIns="72000" bIns="36000" anchor="ctr"/>
            <a:lstStyle/>
            <a:p>
              <a:pPr marL="271463" indent="-271463" algn="ctr" eaLnBrk="0" hangingPunct="0"/>
              <a:r>
                <a:rPr lang="en-US" sz="800" b="1" dirty="0" smtClean="0">
                  <a:solidFill>
                    <a:schemeClr val="bg1"/>
                  </a:solidFill>
                  <a:cs typeface="Arial"/>
                </a:rPr>
                <a:t>‒</a:t>
              </a:r>
              <a:endParaRPr lang="en-US" sz="800" b="1" dirty="0">
                <a:solidFill>
                  <a:schemeClr val="bg1"/>
                </a:solidFill>
              </a:endParaRPr>
            </a:p>
          </p:txBody>
        </p:sp>
      </p:grpSp>
      <p:sp>
        <p:nvSpPr>
          <p:cNvPr id="118" name="Rectangle 83"/>
          <p:cNvSpPr>
            <a:spLocks noChangeArrowheads="1"/>
          </p:cNvSpPr>
          <p:nvPr/>
        </p:nvSpPr>
        <p:spPr bwMode="auto">
          <a:xfrm>
            <a:off x="2549349" y="4249685"/>
            <a:ext cx="1559541" cy="384139"/>
          </a:xfrm>
          <a:prstGeom prst="rect">
            <a:avLst/>
          </a:prstGeom>
          <a:solidFill>
            <a:schemeClr val="accent3"/>
          </a:solidFill>
          <a:ln w="3175">
            <a:noFill/>
            <a:miter lim="800000"/>
            <a:headEnd/>
            <a:tailEnd/>
          </a:ln>
          <a:effectLst/>
        </p:spPr>
        <p:txBody>
          <a:bodyPr lIns="72000" tIns="36000" rIns="72000" bIns="36000" anchor="ctr"/>
          <a:lstStyle/>
          <a:p>
            <a:pPr marL="271463" indent="-271463" algn="l"/>
            <a:r>
              <a:rPr lang="en-US" sz="800" dirty="0" smtClean="0">
                <a:solidFill>
                  <a:schemeClr val="bg1"/>
                </a:solidFill>
              </a:rPr>
              <a:t>	Changes in working capital from synergies</a:t>
            </a:r>
            <a:endParaRPr lang="en-US" sz="800" dirty="0">
              <a:solidFill>
                <a:schemeClr val="bg1"/>
              </a:solidFill>
            </a:endParaRPr>
          </a:p>
        </p:txBody>
      </p:sp>
      <p:grpSp>
        <p:nvGrpSpPr>
          <p:cNvPr id="120" name="Gruppieren 51"/>
          <p:cNvGrpSpPr/>
          <p:nvPr/>
        </p:nvGrpSpPr>
        <p:grpSpPr>
          <a:xfrm>
            <a:off x="2549349" y="2748850"/>
            <a:ext cx="1559541" cy="384138"/>
            <a:chOff x="273273" y="2200324"/>
            <a:chExt cx="2303463" cy="360363"/>
          </a:xfrm>
          <a:solidFill>
            <a:schemeClr val="accent3"/>
          </a:solidFill>
        </p:grpSpPr>
        <p:sp>
          <p:nvSpPr>
            <p:cNvPr id="121" name="Rectangle 80"/>
            <p:cNvSpPr>
              <a:spLocks noChangeArrowheads="1"/>
            </p:cNvSpPr>
            <p:nvPr/>
          </p:nvSpPr>
          <p:spPr bwMode="auto">
            <a:xfrm>
              <a:off x="273273" y="2200324"/>
              <a:ext cx="2303463" cy="360363"/>
            </a:xfrm>
            <a:prstGeom prst="rect">
              <a:avLst/>
            </a:prstGeom>
            <a:grpFill/>
            <a:ln w="3175">
              <a:noFill/>
              <a:miter lim="800000"/>
              <a:headEnd/>
              <a:tailEnd/>
            </a:ln>
            <a:effectLst/>
          </p:spPr>
          <p:txBody>
            <a:bodyPr lIns="72000" tIns="36000" rIns="72000" bIns="36000" anchor="ctr"/>
            <a:lstStyle/>
            <a:p>
              <a:pPr marL="271463" indent="-271463" algn="l" eaLnBrk="0" hangingPunct="0"/>
              <a:r>
                <a:rPr lang="en-US" sz="800" dirty="0" smtClean="0">
                  <a:solidFill>
                    <a:schemeClr val="bg1"/>
                  </a:solidFill>
                </a:rPr>
                <a:t>	NOPLAT</a:t>
              </a:r>
              <a:endParaRPr lang="en-US" sz="800" dirty="0">
                <a:solidFill>
                  <a:schemeClr val="bg1"/>
                </a:solidFill>
              </a:endParaRPr>
            </a:p>
          </p:txBody>
        </p:sp>
        <p:sp>
          <p:nvSpPr>
            <p:cNvPr id="122" name="Rectangle 80"/>
            <p:cNvSpPr>
              <a:spLocks noChangeArrowheads="1"/>
            </p:cNvSpPr>
            <p:nvPr/>
          </p:nvSpPr>
          <p:spPr bwMode="auto">
            <a:xfrm>
              <a:off x="273273" y="2200324"/>
              <a:ext cx="350863" cy="360363"/>
            </a:xfrm>
            <a:prstGeom prst="rect">
              <a:avLst/>
            </a:prstGeom>
            <a:grpFill/>
            <a:ln w="3175">
              <a:noFill/>
              <a:miter lim="800000"/>
              <a:headEnd/>
              <a:tailEnd/>
            </a:ln>
            <a:effectLst/>
          </p:spPr>
          <p:txBody>
            <a:bodyPr lIns="72000" tIns="36000" rIns="72000" bIns="36000" anchor="ctr"/>
            <a:lstStyle/>
            <a:p>
              <a:pPr marL="271463" indent="-271463" algn="ctr" eaLnBrk="0" hangingPunct="0"/>
              <a:r>
                <a:rPr lang="en-US" sz="800" b="1" dirty="0" smtClean="0">
                  <a:solidFill>
                    <a:schemeClr val="bg1"/>
                  </a:solidFill>
                  <a:cs typeface="Arial"/>
                </a:rPr>
                <a:t>=</a:t>
              </a:r>
              <a:endParaRPr lang="en-US" sz="800" b="1" dirty="0">
                <a:solidFill>
                  <a:schemeClr val="bg1"/>
                </a:solidFill>
              </a:endParaRPr>
            </a:p>
          </p:txBody>
        </p:sp>
      </p:grpSp>
      <p:sp>
        <p:nvSpPr>
          <p:cNvPr id="124" name="Rectangle 75"/>
          <p:cNvSpPr>
            <a:spLocks noChangeArrowheads="1"/>
          </p:cNvSpPr>
          <p:nvPr/>
        </p:nvSpPr>
        <p:spPr bwMode="auto">
          <a:xfrm>
            <a:off x="6241819" y="2870814"/>
            <a:ext cx="1058626"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Added debt </a:t>
            </a:r>
            <a:br>
              <a:rPr lang="en-US" sz="800" dirty="0" smtClean="0">
                <a:solidFill>
                  <a:schemeClr val="bg1"/>
                </a:solidFill>
              </a:rPr>
            </a:br>
            <a:r>
              <a:rPr lang="en-US" sz="800" dirty="0" smtClean="0">
                <a:solidFill>
                  <a:schemeClr val="bg1"/>
                </a:solidFill>
              </a:rPr>
              <a:t>capacity</a:t>
            </a:r>
            <a:endParaRPr lang="en-US" sz="800" dirty="0">
              <a:solidFill>
                <a:schemeClr val="bg1"/>
              </a:solidFill>
            </a:endParaRPr>
          </a:p>
        </p:txBody>
      </p:sp>
      <p:sp>
        <p:nvSpPr>
          <p:cNvPr id="125" name="Rectangle 75"/>
          <p:cNvSpPr>
            <a:spLocks noChangeArrowheads="1"/>
          </p:cNvSpPr>
          <p:nvPr/>
        </p:nvSpPr>
        <p:spPr bwMode="auto">
          <a:xfrm>
            <a:off x="6241819" y="3372220"/>
            <a:ext cx="1058626"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Efficient</a:t>
            </a:r>
          </a:p>
          <a:p>
            <a:pPr eaLnBrk="0" hangingPunct="0"/>
            <a:r>
              <a:rPr lang="en-US" sz="800" dirty="0" smtClean="0">
                <a:solidFill>
                  <a:schemeClr val="bg1"/>
                </a:solidFill>
              </a:rPr>
              <a:t>capital allocation</a:t>
            </a:r>
            <a:endParaRPr lang="en-US" sz="800" dirty="0">
              <a:solidFill>
                <a:schemeClr val="bg1"/>
              </a:solidFill>
            </a:endParaRPr>
          </a:p>
        </p:txBody>
      </p:sp>
      <p:sp>
        <p:nvSpPr>
          <p:cNvPr id="126" name="Rectangle 75"/>
          <p:cNvSpPr>
            <a:spLocks noChangeArrowheads="1"/>
          </p:cNvSpPr>
          <p:nvPr/>
        </p:nvSpPr>
        <p:spPr bwMode="auto">
          <a:xfrm>
            <a:off x="6241819" y="3871934"/>
            <a:ext cx="1058626"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Lowering systematic</a:t>
            </a:r>
          </a:p>
          <a:p>
            <a:pPr eaLnBrk="0" hangingPunct="0"/>
            <a:r>
              <a:rPr lang="en-US" sz="800" dirty="0" smtClean="0">
                <a:solidFill>
                  <a:schemeClr val="bg1"/>
                </a:solidFill>
              </a:rPr>
              <a:t>risk (diversification)</a:t>
            </a:r>
            <a:endParaRPr lang="en-US" sz="800" dirty="0">
              <a:solidFill>
                <a:schemeClr val="bg1"/>
              </a:solidFill>
            </a:endParaRPr>
          </a:p>
        </p:txBody>
      </p:sp>
      <p:sp>
        <p:nvSpPr>
          <p:cNvPr id="128" name="Rectangle 109"/>
          <p:cNvSpPr>
            <a:spLocks noChangeArrowheads="1"/>
          </p:cNvSpPr>
          <p:nvPr/>
        </p:nvSpPr>
        <p:spPr bwMode="auto">
          <a:xfrm>
            <a:off x="8022912" y="5166369"/>
            <a:ext cx="1214065" cy="745334"/>
          </a:xfrm>
          <a:prstGeom prst="rect">
            <a:avLst/>
          </a:prstGeom>
          <a:solidFill>
            <a:schemeClr val="tx2"/>
          </a:solidFill>
          <a:ln w="3175">
            <a:noFill/>
            <a:miter lim="800000"/>
            <a:headEnd/>
            <a:tailEnd/>
          </a:ln>
          <a:effectLst/>
        </p:spPr>
        <p:txBody>
          <a:bodyPr lIns="72000" tIns="36000" rIns="72000" bIns="36000" anchor="ctr"/>
          <a:lstStyle/>
          <a:p>
            <a:pPr algn="ctr"/>
            <a:r>
              <a:rPr lang="en-US" sz="900" b="1" dirty="0" smtClean="0">
                <a:solidFill>
                  <a:schemeClr val="bg1"/>
                </a:solidFill>
              </a:rPr>
              <a:t>NPV of negative effects of transaction</a:t>
            </a:r>
            <a:endParaRPr lang="en-US" sz="900" b="1" dirty="0">
              <a:solidFill>
                <a:schemeClr val="bg1"/>
              </a:solidFill>
            </a:endParaRPr>
          </a:p>
        </p:txBody>
      </p:sp>
      <p:sp>
        <p:nvSpPr>
          <p:cNvPr id="129" name="Line 92"/>
          <p:cNvSpPr>
            <a:spLocks noChangeShapeType="1"/>
          </p:cNvSpPr>
          <p:nvPr/>
        </p:nvSpPr>
        <p:spPr bwMode="auto">
          <a:xfrm>
            <a:off x="9133067" y="1924616"/>
            <a:ext cx="0" cy="309600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nvGrpSpPr>
          <p:cNvPr id="130" name="Gruppieren 52"/>
          <p:cNvGrpSpPr/>
          <p:nvPr/>
        </p:nvGrpSpPr>
        <p:grpSpPr>
          <a:xfrm>
            <a:off x="8878093" y="1939146"/>
            <a:ext cx="259923" cy="1002813"/>
            <a:chOff x="5656263" y="1901874"/>
            <a:chExt cx="523875" cy="939800"/>
          </a:xfrm>
        </p:grpSpPr>
        <p:sp>
          <p:nvSpPr>
            <p:cNvPr id="131" name="Line 70"/>
            <p:cNvSpPr>
              <a:spLocks noChangeShapeType="1"/>
            </p:cNvSpPr>
            <p:nvPr/>
          </p:nvSpPr>
          <p:spPr bwMode="auto">
            <a:xfrm>
              <a:off x="5656263" y="19018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132" name="Line 71"/>
            <p:cNvSpPr>
              <a:spLocks noChangeShapeType="1"/>
            </p:cNvSpPr>
            <p:nvPr/>
          </p:nvSpPr>
          <p:spPr bwMode="auto">
            <a:xfrm>
              <a:off x="5656263" y="23717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sp>
          <p:nvSpPr>
            <p:cNvPr id="133" name="Line 72"/>
            <p:cNvSpPr>
              <a:spLocks noChangeShapeType="1"/>
            </p:cNvSpPr>
            <p:nvPr/>
          </p:nvSpPr>
          <p:spPr bwMode="auto">
            <a:xfrm>
              <a:off x="5656263" y="2841674"/>
              <a:ext cx="523875" cy="0"/>
            </a:xfrm>
            <a:prstGeom prst="line">
              <a:avLst/>
            </a:prstGeom>
            <a:noFill/>
            <a:ln w="9525">
              <a:solidFill>
                <a:srgbClr val="747678"/>
              </a:solidFill>
              <a:round/>
              <a:headEnd type="none" w="sm" len="sm"/>
              <a:tailEnd type="triangle" w="med" len="med"/>
            </a:ln>
            <a:effectLst/>
          </p:spPr>
          <p:txBody>
            <a:bodyPr lIns="72000" tIns="36000" rIns="72000" bIns="36000"/>
            <a:lstStyle/>
            <a:p>
              <a:endParaRPr lang="en-US" sz="900" dirty="0"/>
            </a:p>
          </p:txBody>
        </p:sp>
      </p:grpSp>
      <p:sp>
        <p:nvSpPr>
          <p:cNvPr id="134" name="Rectangle 75"/>
          <p:cNvSpPr>
            <a:spLocks noChangeArrowheads="1"/>
          </p:cNvSpPr>
          <p:nvPr/>
        </p:nvSpPr>
        <p:spPr bwMode="auto">
          <a:xfrm>
            <a:off x="7931895" y="2736993"/>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WACC</a:t>
            </a:r>
            <a:endParaRPr lang="en-US" sz="800" dirty="0">
              <a:solidFill>
                <a:schemeClr val="bg1"/>
              </a:solidFill>
            </a:endParaRPr>
          </a:p>
        </p:txBody>
      </p:sp>
      <p:sp>
        <p:nvSpPr>
          <p:cNvPr id="135" name="Rectangle 75"/>
          <p:cNvSpPr>
            <a:spLocks noChangeArrowheads="1"/>
          </p:cNvSpPr>
          <p:nvPr/>
        </p:nvSpPr>
        <p:spPr bwMode="auto">
          <a:xfrm>
            <a:off x="7931895" y="2249138"/>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Cost dissynergies</a:t>
            </a:r>
            <a:endParaRPr lang="en-US" sz="800" dirty="0">
              <a:solidFill>
                <a:schemeClr val="bg1"/>
              </a:solidFill>
            </a:endParaRPr>
          </a:p>
        </p:txBody>
      </p:sp>
      <p:sp>
        <p:nvSpPr>
          <p:cNvPr id="136" name="Rectangle 75"/>
          <p:cNvSpPr>
            <a:spLocks noChangeArrowheads="1"/>
          </p:cNvSpPr>
          <p:nvPr/>
        </p:nvSpPr>
        <p:spPr bwMode="auto">
          <a:xfrm>
            <a:off x="7931895" y="1749425"/>
            <a:ext cx="1039694" cy="384138"/>
          </a:xfrm>
          <a:prstGeom prst="rect">
            <a:avLst/>
          </a:prstGeom>
          <a:solidFill>
            <a:schemeClr val="accent3"/>
          </a:solidFill>
          <a:ln w="3175">
            <a:noFill/>
            <a:miter lim="800000"/>
            <a:headEnd/>
            <a:tailEnd/>
          </a:ln>
          <a:effectLst/>
        </p:spPr>
        <p:txBody>
          <a:bodyPr wrap="none" lIns="72000" tIns="36000" rIns="72000" bIns="36000" anchor="ctr"/>
          <a:lstStyle/>
          <a:p>
            <a:pPr eaLnBrk="0" hangingPunct="0"/>
            <a:r>
              <a:rPr lang="en-US" sz="800" dirty="0" smtClean="0">
                <a:solidFill>
                  <a:schemeClr val="bg1"/>
                </a:solidFill>
              </a:rPr>
              <a:t>Revenue </a:t>
            </a:r>
            <a:br>
              <a:rPr lang="en-US" sz="800" dirty="0" smtClean="0">
                <a:solidFill>
                  <a:schemeClr val="bg1"/>
                </a:solidFill>
              </a:rPr>
            </a:br>
            <a:r>
              <a:rPr lang="en-US" sz="800" dirty="0" smtClean="0">
                <a:solidFill>
                  <a:schemeClr val="bg1"/>
                </a:solidFill>
              </a:rPr>
              <a:t>dissynergies</a:t>
            </a:r>
            <a:endParaRPr lang="en-US" sz="800" dirty="0">
              <a:solidFill>
                <a:schemeClr val="bg1"/>
              </a:solidFill>
            </a:endParaRPr>
          </a:p>
        </p:txBody>
      </p:sp>
      <p:sp>
        <p:nvSpPr>
          <p:cNvPr id="137" name="Rectangle 83"/>
          <p:cNvSpPr>
            <a:spLocks noChangeArrowheads="1"/>
          </p:cNvSpPr>
          <p:nvPr/>
        </p:nvSpPr>
        <p:spPr bwMode="auto">
          <a:xfrm>
            <a:off x="2558353" y="4249681"/>
            <a:ext cx="255749" cy="394185"/>
          </a:xfrm>
          <a:prstGeom prst="rect">
            <a:avLst/>
          </a:prstGeom>
          <a:noFill/>
          <a:ln w="3175">
            <a:noFill/>
            <a:miter lim="800000"/>
            <a:headEnd/>
            <a:tailEnd/>
          </a:ln>
          <a:effectLst/>
        </p:spPr>
        <p:txBody>
          <a:bodyPr lIns="0" tIns="0" rIns="0" bIns="0" anchor="ctr"/>
          <a:lstStyle/>
          <a:p>
            <a:pPr marL="271463" indent="-271463" algn="ctr"/>
            <a:r>
              <a:rPr lang="en-US" sz="800" b="1" dirty="0" smtClean="0">
                <a:solidFill>
                  <a:schemeClr val="bg1"/>
                </a:solidFill>
                <a:latin typeface="Arial"/>
                <a:cs typeface="Arial"/>
              </a:rPr>
              <a:t>+/‒</a:t>
            </a:r>
            <a:endParaRPr lang="en-US" sz="800" b="1" dirty="0">
              <a:solidFill>
                <a:schemeClr val="bg1"/>
              </a:solidFill>
            </a:endParaRPr>
          </a:p>
        </p:txBody>
      </p:sp>
      <p:sp>
        <p:nvSpPr>
          <p:cNvPr id="138" name="Rectangle 83"/>
          <p:cNvSpPr>
            <a:spLocks noChangeArrowheads="1"/>
          </p:cNvSpPr>
          <p:nvPr/>
        </p:nvSpPr>
        <p:spPr bwMode="auto">
          <a:xfrm>
            <a:off x="2558353" y="3251461"/>
            <a:ext cx="255749" cy="394185"/>
          </a:xfrm>
          <a:prstGeom prst="rect">
            <a:avLst/>
          </a:prstGeom>
          <a:noFill/>
          <a:ln w="3175">
            <a:noFill/>
            <a:miter lim="800000"/>
            <a:headEnd/>
            <a:tailEnd/>
          </a:ln>
          <a:effectLst/>
        </p:spPr>
        <p:txBody>
          <a:bodyPr lIns="0" tIns="0" rIns="0" bIns="0" anchor="ctr"/>
          <a:lstStyle/>
          <a:p>
            <a:pPr marL="271463" indent="-271463" algn="ctr"/>
            <a:r>
              <a:rPr lang="en-US" sz="800" b="1" dirty="0" smtClean="0">
                <a:solidFill>
                  <a:schemeClr val="bg1"/>
                </a:solidFill>
                <a:latin typeface="Arial"/>
                <a:cs typeface="Arial"/>
              </a:rPr>
              <a:t>+/‒</a:t>
            </a:r>
            <a:endParaRPr lang="en-US" sz="800" b="1" dirty="0">
              <a:solidFill>
                <a:schemeClr val="bg1"/>
              </a:solidFill>
            </a:endParaRPr>
          </a:p>
        </p:txBody>
      </p:sp>
      <p:sp>
        <p:nvSpPr>
          <p:cNvPr id="140" name="Rectangle 1508"/>
          <p:cNvSpPr>
            <a:spLocks noChangeArrowheads="1"/>
          </p:cNvSpPr>
          <p:nvPr/>
        </p:nvSpPr>
        <p:spPr bwMode="auto">
          <a:xfrm>
            <a:off x="5975848" y="1673456"/>
            <a:ext cx="1659506" cy="4347932"/>
          </a:xfrm>
          <a:prstGeom prst="rect">
            <a:avLst/>
          </a:prstGeom>
          <a:noFill/>
          <a:ln w="9525" cap="rnd">
            <a:solidFill>
              <a:schemeClr val="tx2"/>
            </a:solidFill>
            <a:miter lim="800000"/>
            <a:headEnd/>
            <a:tailEnd/>
          </a:ln>
        </p:spPr>
        <p:txBody>
          <a:bodyPr lIns="54000" tIns="54000" rIns="18000" bIns="54000" anchor="ctr"/>
          <a:lstStyle/>
          <a:p>
            <a:pPr algn="ctr"/>
            <a:endParaRPr lang="en-US" sz="1000" b="1" dirty="0">
              <a:solidFill>
                <a:schemeClr val="bg1"/>
              </a:solidFill>
            </a:endParaRPr>
          </a:p>
        </p:txBody>
      </p:sp>
      <p:sp>
        <p:nvSpPr>
          <p:cNvPr id="141" name="Rectangle 5"/>
          <p:cNvSpPr/>
          <p:nvPr/>
        </p:nvSpPr>
        <p:spPr>
          <a:xfrm>
            <a:off x="5975696" y="1422400"/>
            <a:ext cx="1659506"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Financial synergies</a:t>
            </a:r>
            <a:endParaRPr lang="en-US" sz="900" b="1" dirty="0"/>
          </a:p>
        </p:txBody>
      </p:sp>
      <p:sp>
        <p:nvSpPr>
          <p:cNvPr id="142" name="Rectangle 1508"/>
          <p:cNvSpPr>
            <a:spLocks noChangeArrowheads="1"/>
          </p:cNvSpPr>
          <p:nvPr/>
        </p:nvSpPr>
        <p:spPr bwMode="auto">
          <a:xfrm>
            <a:off x="7757696" y="1673456"/>
            <a:ext cx="1659506" cy="4347932"/>
          </a:xfrm>
          <a:prstGeom prst="rect">
            <a:avLst/>
          </a:prstGeom>
          <a:noFill/>
          <a:ln w="9525" cap="rnd">
            <a:solidFill>
              <a:schemeClr val="tx2"/>
            </a:solidFill>
            <a:miter lim="800000"/>
            <a:headEnd/>
            <a:tailEnd/>
          </a:ln>
        </p:spPr>
        <p:txBody>
          <a:bodyPr lIns="54000" tIns="54000" rIns="18000" bIns="54000" anchor="ctr"/>
          <a:lstStyle/>
          <a:p>
            <a:pPr algn="ctr"/>
            <a:endParaRPr lang="en-US" sz="1000" b="1" dirty="0">
              <a:solidFill>
                <a:schemeClr val="bg1"/>
              </a:solidFill>
            </a:endParaRPr>
          </a:p>
        </p:txBody>
      </p:sp>
      <p:sp>
        <p:nvSpPr>
          <p:cNvPr id="143" name="Rectangle 5"/>
          <p:cNvSpPr/>
          <p:nvPr/>
        </p:nvSpPr>
        <p:spPr>
          <a:xfrm>
            <a:off x="7757544" y="1422400"/>
            <a:ext cx="1659506" cy="252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Dissynergies</a:t>
            </a:r>
            <a:endParaRPr lang="en-US" sz="900" b="1" dirty="0"/>
          </a:p>
        </p:txBody>
      </p:sp>
      <p:sp>
        <p:nvSpPr>
          <p:cNvPr id="144" name="Oval 103"/>
          <p:cNvSpPr/>
          <p:nvPr/>
        </p:nvSpPr>
        <p:spPr>
          <a:xfrm>
            <a:off x="5774402" y="5354078"/>
            <a:ext cx="318776" cy="3073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900" b="1" dirty="0" smtClean="0"/>
              <a:t>+</a:t>
            </a:r>
            <a:endParaRPr lang="en-US" sz="900" b="1" dirty="0"/>
          </a:p>
        </p:txBody>
      </p:sp>
      <p:sp>
        <p:nvSpPr>
          <p:cNvPr id="145" name="Oval 107"/>
          <p:cNvSpPr/>
          <p:nvPr/>
        </p:nvSpPr>
        <p:spPr>
          <a:xfrm>
            <a:off x="7557565" y="5354078"/>
            <a:ext cx="318776" cy="3073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900" b="1" dirty="0" smtClean="0"/>
              <a:t>-</a:t>
            </a:r>
            <a:endParaRPr lang="en-US" sz="900" b="1" dirty="0"/>
          </a:p>
        </p:txBody>
      </p:sp>
    </p:spTree>
    <p:extLst>
      <p:ext uri="{BB962C8B-B14F-4D97-AF65-F5344CB8AC3E}">
        <p14:creationId xmlns:p14="http://schemas.microsoft.com/office/powerpoint/2010/main" val="2257813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sustainable synergy potential (“gross effect“) identified from A through the merger of A and B is about € </a:t>
            </a:r>
            <a:r>
              <a:rPr lang="en-US" dirty="0" smtClean="0"/>
              <a:t>13m </a:t>
            </a:r>
            <a:r>
              <a:rPr lang="en-US" dirty="0"/>
              <a:t>p.a. It results mainly from the materials and personnel cost</a:t>
            </a:r>
          </a:p>
          <a:p>
            <a:pPr lvl="2"/>
            <a:r>
              <a:rPr lang="en-US" dirty="0"/>
              <a:t>Functions needed in the future, which are required due to the release from the E-group, reduce the synergy potential</a:t>
            </a:r>
          </a:p>
          <a:p>
            <a:pPr lvl="2"/>
            <a:r>
              <a:rPr lang="en-US" dirty="0"/>
              <a:t>The management of A currently expects a delay in the </a:t>
            </a:r>
            <a:r>
              <a:rPr lang="en-US" dirty="0" smtClean="0"/>
              <a:t>realization </a:t>
            </a:r>
            <a:r>
              <a:rPr lang="en-US" dirty="0"/>
              <a:t>of the synergy potentials</a:t>
            </a:r>
          </a:p>
        </p:txBody>
      </p:sp>
      <p:sp>
        <p:nvSpPr>
          <p:cNvPr id="2" name="Textplatzhalter 1"/>
          <p:cNvSpPr>
            <a:spLocks noGrp="1"/>
          </p:cNvSpPr>
          <p:nvPr>
            <p:ph type="body" sz="quarter" idx="12"/>
          </p:nvPr>
        </p:nvSpPr>
        <p:spPr/>
        <p:txBody>
          <a:bodyPr/>
          <a:lstStyle/>
          <a:p>
            <a:r>
              <a:rPr lang="en-US" dirty="0"/>
              <a:t>Planning of the operating synergies in the mid-term plan 2012 (continued)</a:t>
            </a:r>
          </a:p>
          <a:p>
            <a:pPr lvl="2"/>
            <a:r>
              <a:rPr lang="en-US" dirty="0"/>
              <a:t>The complete </a:t>
            </a:r>
            <a:r>
              <a:rPr lang="en-US" dirty="0" smtClean="0"/>
              <a:t>realization </a:t>
            </a:r>
            <a:r>
              <a:rPr lang="en-US" dirty="0"/>
              <a:t>of the identified synergy potentials of about </a:t>
            </a:r>
            <a:r>
              <a:rPr lang="en-US" dirty="0" smtClean="0"/>
              <a:t>€13 million </a:t>
            </a:r>
            <a:r>
              <a:rPr lang="en-US" dirty="0"/>
              <a:t>p.a. before adverse effects (“gross effect“) is expected in the mid-term plan 2012 at the end of the detail planning period. At the end of 2012, ca. </a:t>
            </a:r>
            <a:r>
              <a:rPr lang="en-US" dirty="0" smtClean="0"/>
              <a:t>€5.3 million, </a:t>
            </a:r>
            <a:r>
              <a:rPr lang="en-US" dirty="0"/>
              <a:t>(about 41 % of the synergy potential) </a:t>
            </a:r>
            <a:r>
              <a:rPr lang="en-US" dirty="0" smtClean="0"/>
              <a:t>shall </a:t>
            </a:r>
            <a:r>
              <a:rPr lang="en-US" dirty="0"/>
              <a:t>be </a:t>
            </a:r>
            <a:r>
              <a:rPr lang="en-US" dirty="0" smtClean="0"/>
              <a:t>realized.</a:t>
            </a:r>
            <a:endParaRPr lang="en-US" dirty="0"/>
          </a:p>
          <a:p>
            <a:pPr lvl="2"/>
            <a:r>
              <a:rPr lang="en-US" dirty="0"/>
              <a:t>The catalogue of measures included in the mid-term plan 2012 mainly focuses cost savings. In particular:</a:t>
            </a:r>
          </a:p>
          <a:p>
            <a:pPr lvl="3"/>
            <a:r>
              <a:rPr lang="en-US" dirty="0"/>
              <a:t>Integration of the individual IT systems of A and B;</a:t>
            </a:r>
          </a:p>
          <a:p>
            <a:pPr lvl="3"/>
            <a:r>
              <a:rPr lang="en-US" dirty="0"/>
              <a:t>Merger of site administrations;</a:t>
            </a:r>
          </a:p>
          <a:p>
            <a:pPr lvl="3"/>
            <a:r>
              <a:rPr lang="en-US" dirty="0"/>
              <a:t>Personnel cuts in the operating staff areas;</a:t>
            </a:r>
          </a:p>
          <a:p>
            <a:pPr lvl="3"/>
            <a:r>
              <a:rPr lang="en-US" dirty="0"/>
              <a:t>Merger of procurement and sales processes.</a:t>
            </a:r>
          </a:p>
          <a:p>
            <a:r>
              <a:rPr lang="en-US" dirty="0"/>
              <a:t>Synergies from the merger under company law</a:t>
            </a:r>
          </a:p>
          <a:p>
            <a:pPr lvl="2"/>
            <a:r>
              <a:rPr lang="en-US" dirty="0"/>
              <a:t>Additionally tax synergies resulting from the planned merger under company law have been </a:t>
            </a:r>
            <a:r>
              <a:rPr lang="en-US" dirty="0" smtClean="0"/>
              <a:t>identifies.</a:t>
            </a:r>
            <a:endParaRPr lang="en-US" dirty="0"/>
          </a:p>
          <a:p>
            <a:r>
              <a:rPr lang="en-US" dirty="0"/>
              <a:t>Current assessment of the management of A</a:t>
            </a:r>
          </a:p>
          <a:p>
            <a:pPr lvl="2"/>
            <a:r>
              <a:rPr lang="en-US" dirty="0"/>
              <a:t>According to the </a:t>
            </a:r>
            <a:r>
              <a:rPr lang="en-US" dirty="0" smtClean="0"/>
              <a:t>current </a:t>
            </a:r>
            <a:r>
              <a:rPr lang="en-US" dirty="0"/>
              <a:t>expectations of A, a delay of the </a:t>
            </a:r>
            <a:r>
              <a:rPr lang="en-US" dirty="0" smtClean="0"/>
              <a:t>realization </a:t>
            </a:r>
            <a:r>
              <a:rPr lang="en-US" dirty="0"/>
              <a:t>of the intended synergy potentials cannot be excluded. The current estimate is based on the delays in the merger under company law as well as a contemplated stretching with regard to the reduction of the headcount in view of the demographic development at A. </a:t>
            </a:r>
          </a:p>
          <a:p>
            <a:pPr lvl="2"/>
            <a:r>
              <a:rPr lang="en-US" dirty="0"/>
              <a:t>The amount of the expected sustainable synergy potentials is, however, still considered accurate. The value effects resulting from the delay are immaterial.</a:t>
            </a:r>
          </a:p>
        </p:txBody>
      </p:sp>
      <p:sp>
        <p:nvSpPr>
          <p:cNvPr id="4" name="Titel 3"/>
          <p:cNvSpPr>
            <a:spLocks noGrp="1"/>
          </p:cNvSpPr>
          <p:nvPr>
            <p:ph type="title"/>
          </p:nvPr>
        </p:nvSpPr>
        <p:spPr/>
        <p:txBody>
          <a:bodyPr/>
          <a:lstStyle/>
          <a:p>
            <a:r>
              <a:rPr lang="en-US" dirty="0" smtClean="0"/>
              <a:t>3. How are the synergy potentials assessed? (3/8) – Project example 1</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83"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Composition of the operating synergies</a:t>
            </a:r>
            <a:endParaRPr lang="en-US" sz="900" kern="0" dirty="0">
              <a:latin typeface="Arial" panose="020B0604020202020204" pitchFamily="34" charset="0"/>
              <a:cs typeface="Arial" panose="020B0604020202020204" pitchFamily="34" charset="0"/>
            </a:endParaRPr>
          </a:p>
        </p:txBody>
      </p:sp>
      <p:sp>
        <p:nvSpPr>
          <p:cNvPr id="85" name="Textplatzhalter 1"/>
          <p:cNvSpPr txBox="1">
            <a:spLocks/>
          </p:cNvSpPr>
          <p:nvPr/>
        </p:nvSpPr>
        <p:spPr>
          <a:xfrm>
            <a:off x="2447922" y="3832225"/>
            <a:ext cx="3402000" cy="2194575"/>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Planning of the operating synergies in the mid-term plan 2012</a:t>
            </a:r>
          </a:p>
          <a:p>
            <a:pPr lvl="2"/>
            <a:r>
              <a:rPr lang="en-US" dirty="0"/>
              <a:t>Operating synergy effects are expected to start in 2012 by a joint management of the real estate holdings of A and B by the A GmbH: These will primarily impact costs of materials and personnel and are already considered in the mid-term plan 2012 in the individual expense items</a:t>
            </a:r>
          </a:p>
          <a:p>
            <a:pPr lvl="2"/>
            <a:r>
              <a:rPr lang="en-US" dirty="0"/>
              <a:t>Simultaneously, additional expenses (adverse effects) were considered for functions not needed in the past that were guaranteed by the inclusion in the E-group. The identified synergies were correspondingly reduced. The functions affect, amongst others, Finance, Tax and Auditing departments.</a:t>
            </a:r>
          </a:p>
        </p:txBody>
      </p:sp>
      <p:sp>
        <p:nvSpPr>
          <p:cNvPr id="87" name="Text Box 8"/>
          <p:cNvSpPr txBox="1">
            <a:spLocks noChangeArrowheads="1"/>
          </p:cNvSpPr>
          <p:nvPr>
            <p:custDataLst>
              <p:tags r:id="rId3"/>
            </p:custDataLst>
          </p:nvPr>
        </p:nvSpPr>
        <p:spPr bwMode="gray">
          <a:xfrm>
            <a:off x="2452671" y="3627144"/>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pic>
        <p:nvPicPr>
          <p:cNvPr id="9" name="Grafik 8"/>
          <p:cNvPicPr>
            <a:picLocks noChangeAspect="1"/>
          </p:cNvPicPr>
          <p:nvPr>
            <p:custDataLst>
              <p:tags r:id="rId4"/>
            </p:custDataLst>
          </p:nvPr>
        </p:nvPicPr>
        <p:blipFill>
          <a:blip r:embed="rId8"/>
          <a:stretch>
            <a:fillRect/>
          </a:stretch>
        </p:blipFill>
        <p:spPr>
          <a:xfrm>
            <a:off x="-2538287" y="1422400"/>
            <a:ext cx="1956986" cy="2225233"/>
          </a:xfrm>
          <a:prstGeom prst="rect">
            <a:avLst/>
          </a:prstGeom>
        </p:spPr>
      </p:pic>
      <p:pic>
        <p:nvPicPr>
          <p:cNvPr id="15" name="Grafik 14"/>
          <p:cNvPicPr>
            <a:picLocks noChangeAspect="1"/>
          </p:cNvPicPr>
          <p:nvPr>
            <p:custDataLst>
              <p:tags r:id="rId5"/>
            </p:custDataLst>
          </p:nvPr>
        </p:nvPicPr>
        <p:blipFill rotWithShape="1">
          <a:blip r:embed="rId9"/>
          <a:srcRect l="3999" t="6297" r="14553" b="23055"/>
          <a:stretch/>
        </p:blipFill>
        <p:spPr>
          <a:xfrm>
            <a:off x="2441448" y="1600200"/>
            <a:ext cx="3410712" cy="1965960"/>
          </a:xfrm>
          <a:prstGeom prst="rect">
            <a:avLst/>
          </a:prstGeom>
        </p:spPr>
      </p:pic>
      <p:graphicFrame>
        <p:nvGraphicFramePr>
          <p:cNvPr id="16" name="Objekt 15"/>
          <p:cNvGraphicFramePr>
            <a:graphicFrameLocks noChangeAspect="1"/>
          </p:cNvGraphicFramePr>
          <p:nvPr>
            <p:extLst>
              <p:ext uri="{D42A27DB-BD31-4B8C-83A1-F6EECF244321}">
                <p14:modId xmlns:p14="http://schemas.microsoft.com/office/powerpoint/2010/main" val="2584534587"/>
              </p:ext>
            </p:extLst>
          </p:nvPr>
        </p:nvGraphicFramePr>
        <p:xfrm>
          <a:off x="-1559794" y="650875"/>
          <a:ext cx="914400" cy="771525"/>
        </p:xfrm>
        <a:graphic>
          <a:graphicData uri="http://schemas.openxmlformats.org/presentationml/2006/ole">
            <mc:AlternateContent xmlns:mc="http://schemas.openxmlformats.org/markup-compatibility/2006">
              <mc:Choice xmlns:v="urn:schemas-microsoft-com:vml" Requires="v">
                <p:oleObj spid="_x0000_s7210" name="Arbeitsblatt" showAsIcon="1" r:id="rId11" imgW="914400" imgH="771480" progId="Excel.Sheet.12">
                  <p:embed/>
                </p:oleObj>
              </mc:Choice>
              <mc:Fallback>
                <p:oleObj name="Arbeitsblatt" showAsIcon="1" r:id="rId11" imgW="914400" imgH="771480" progId="Excel.Sheet.12">
                  <p:embed/>
                  <p:pic>
                    <p:nvPicPr>
                      <p:cNvPr id="0" name=""/>
                      <p:cNvPicPr/>
                      <p:nvPr/>
                    </p:nvPicPr>
                    <p:blipFill>
                      <a:blip r:embed="rId12"/>
                      <a:stretch>
                        <a:fillRect/>
                      </a:stretch>
                    </p:blipFill>
                    <p:spPr>
                      <a:xfrm>
                        <a:off x="-1559794" y="6508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19079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expected synergies consist primarily of </a:t>
            </a:r>
            <a:r>
              <a:rPr lang="en-US" dirty="0" smtClean="0"/>
              <a:t>Opex </a:t>
            </a:r>
            <a:r>
              <a:rPr lang="en-US" dirty="0"/>
              <a:t>and Capex savings</a:t>
            </a:r>
          </a:p>
          <a:p>
            <a:pPr lvl="2"/>
            <a:r>
              <a:rPr lang="en-US" dirty="0"/>
              <a:t>Sales synergies play a subordinate role</a:t>
            </a:r>
          </a:p>
        </p:txBody>
      </p:sp>
      <p:sp>
        <p:nvSpPr>
          <p:cNvPr id="4" name="Titel 3"/>
          <p:cNvSpPr>
            <a:spLocks noGrp="1"/>
          </p:cNvSpPr>
          <p:nvPr>
            <p:ph type="title"/>
          </p:nvPr>
        </p:nvSpPr>
        <p:spPr/>
        <p:txBody>
          <a:bodyPr/>
          <a:lstStyle/>
          <a:p>
            <a:r>
              <a:rPr lang="en-US" dirty="0" smtClean="0"/>
              <a:t>3. How are the synergy potentials assessed? (4/8) – Project example 2</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269" name="Text Box 8"/>
          <p:cNvSpPr txBox="1">
            <a:spLocks noChangeArrowheads="1"/>
          </p:cNvSpPr>
          <p:nvPr>
            <p:custDataLst>
              <p:tags r:id="rId1"/>
            </p:custDataLst>
          </p:nvPr>
        </p:nvSpPr>
        <p:spPr bwMode="gray">
          <a:xfrm>
            <a:off x="2446338" y="5922404"/>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pic>
        <p:nvPicPr>
          <p:cNvPr id="228" name="Grafik 227"/>
          <p:cNvPicPr>
            <a:picLocks noChangeAspect="1"/>
          </p:cNvPicPr>
          <p:nvPr>
            <p:custDataLst>
              <p:tags r:id="rId2"/>
            </p:custDataLst>
          </p:nvPr>
        </p:nvPicPr>
        <p:blipFill>
          <a:blip r:embed="rId6"/>
          <a:stretch>
            <a:fillRect/>
          </a:stretch>
        </p:blipFill>
        <p:spPr>
          <a:xfrm>
            <a:off x="-2731257" y="1425926"/>
            <a:ext cx="1975275" cy="2225233"/>
          </a:xfrm>
          <a:prstGeom prst="rect">
            <a:avLst/>
          </a:prstGeom>
        </p:spPr>
      </p:pic>
      <p:pic>
        <p:nvPicPr>
          <p:cNvPr id="229" name="Grafik 228"/>
          <p:cNvPicPr>
            <a:picLocks noChangeAspect="1"/>
          </p:cNvPicPr>
          <p:nvPr>
            <p:custDataLst>
              <p:tags r:id="rId3"/>
            </p:custDataLst>
          </p:nvPr>
        </p:nvPicPr>
        <p:blipFill>
          <a:blip r:embed="rId7"/>
          <a:stretch>
            <a:fillRect/>
          </a:stretch>
        </p:blipFill>
        <p:spPr>
          <a:xfrm>
            <a:off x="2446338" y="1432781"/>
            <a:ext cx="5379319" cy="4381343"/>
          </a:xfrm>
          <a:prstGeom prst="rect">
            <a:avLst/>
          </a:prstGeom>
        </p:spPr>
      </p:pic>
      <p:sp>
        <p:nvSpPr>
          <p:cNvPr id="230" name="Rechteck 229"/>
          <p:cNvSpPr/>
          <p:nvPr/>
        </p:nvSpPr>
        <p:spPr>
          <a:xfrm rot="1551851">
            <a:off x="7142378" y="1392560"/>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Tree>
    <p:extLst>
      <p:ext uri="{BB962C8B-B14F-4D97-AF65-F5344CB8AC3E}">
        <p14:creationId xmlns:p14="http://schemas.microsoft.com/office/powerpoint/2010/main" val="2171094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a:t>
            </a:r>
            <a:r>
              <a:rPr lang="en-US" dirty="0" smtClean="0"/>
              <a:t>Opex </a:t>
            </a:r>
            <a:r>
              <a:rPr lang="en-US" dirty="0"/>
              <a:t>savings attain a value proposition of Opex </a:t>
            </a:r>
            <a:r>
              <a:rPr lang="en-US" dirty="0" smtClean="0"/>
              <a:t>€3.4 billion </a:t>
            </a:r>
            <a:r>
              <a:rPr lang="en-US" dirty="0"/>
              <a:t>and Capex </a:t>
            </a:r>
            <a:r>
              <a:rPr lang="en-US" dirty="0" smtClean="0"/>
              <a:t>€1.4 billion.</a:t>
            </a:r>
            <a:endParaRPr lang="en-US" dirty="0"/>
          </a:p>
          <a:p>
            <a:pPr lvl="2"/>
            <a:r>
              <a:rPr lang="en-US" dirty="0"/>
              <a:t>Less the restructuring costs the total value proposition is </a:t>
            </a:r>
            <a:r>
              <a:rPr lang="en-US" dirty="0" smtClean="0"/>
              <a:t>€4.3 billion</a:t>
            </a:r>
            <a:endParaRPr lang="en-US" dirty="0"/>
          </a:p>
        </p:txBody>
      </p:sp>
      <p:sp>
        <p:nvSpPr>
          <p:cNvPr id="4" name="Titel 3"/>
          <p:cNvSpPr>
            <a:spLocks noGrp="1"/>
          </p:cNvSpPr>
          <p:nvPr>
            <p:ph type="title"/>
          </p:nvPr>
        </p:nvSpPr>
        <p:spPr/>
        <p:txBody>
          <a:bodyPr/>
          <a:lstStyle/>
          <a:p>
            <a:r>
              <a:rPr lang="en-US" dirty="0" smtClean="0"/>
              <a:t>3. How are the synergy potentials assessed? (5/8) – Project example 2</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269" name="Text Box 8"/>
          <p:cNvSpPr txBox="1">
            <a:spLocks noChangeArrowheads="1"/>
          </p:cNvSpPr>
          <p:nvPr>
            <p:custDataLst>
              <p:tags r:id="rId1"/>
            </p:custDataLst>
          </p:nvPr>
        </p:nvSpPr>
        <p:spPr bwMode="gray">
          <a:xfrm>
            <a:off x="2453958" y="5913817"/>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558" name="Text Box 8"/>
          <p:cNvSpPr txBox="1">
            <a:spLocks noChangeArrowheads="1"/>
          </p:cNvSpPr>
          <p:nvPr>
            <p:custDataLst>
              <p:tags r:id="rId2"/>
            </p:custDataLst>
          </p:nvPr>
        </p:nvSpPr>
        <p:spPr bwMode="gray">
          <a:xfrm>
            <a:off x="2446338" y="6023622"/>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pic>
        <p:nvPicPr>
          <p:cNvPr id="7" name="Grafik 6"/>
          <p:cNvPicPr>
            <a:picLocks noChangeAspect="1"/>
          </p:cNvPicPr>
          <p:nvPr>
            <p:custDataLst>
              <p:tags r:id="rId3"/>
            </p:custDataLst>
          </p:nvPr>
        </p:nvPicPr>
        <p:blipFill>
          <a:blip r:embed="rId7"/>
          <a:stretch>
            <a:fillRect/>
          </a:stretch>
        </p:blipFill>
        <p:spPr>
          <a:xfrm>
            <a:off x="-2793400" y="34924"/>
            <a:ext cx="1975275" cy="2225233"/>
          </a:xfrm>
          <a:prstGeom prst="rect">
            <a:avLst/>
          </a:prstGeom>
        </p:spPr>
      </p:pic>
      <p:pic>
        <p:nvPicPr>
          <p:cNvPr id="10" name="Grafik 9"/>
          <p:cNvPicPr>
            <a:picLocks noChangeAspect="1"/>
          </p:cNvPicPr>
          <p:nvPr>
            <p:custDataLst>
              <p:tags r:id="rId4"/>
            </p:custDataLst>
          </p:nvPr>
        </p:nvPicPr>
        <p:blipFill>
          <a:blip r:embed="rId8"/>
          <a:stretch>
            <a:fillRect/>
          </a:stretch>
        </p:blipFill>
        <p:spPr>
          <a:xfrm>
            <a:off x="2445459" y="1416050"/>
            <a:ext cx="4479216" cy="4616247"/>
          </a:xfrm>
          <a:prstGeom prst="rect">
            <a:avLst/>
          </a:prstGeom>
        </p:spPr>
      </p:pic>
      <p:sp>
        <p:nvSpPr>
          <p:cNvPr id="203" name="Rechteck 202"/>
          <p:cNvSpPr/>
          <p:nvPr/>
        </p:nvSpPr>
        <p:spPr>
          <a:xfrm rot="1551851">
            <a:off x="6229748" y="1347728"/>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Tree>
    <p:extLst>
      <p:ext uri="{BB962C8B-B14F-4D97-AF65-F5344CB8AC3E}">
        <p14:creationId xmlns:p14="http://schemas.microsoft.com/office/powerpoint/2010/main" val="3102206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fik 56"/>
          <p:cNvPicPr>
            <a:picLocks noChangeAspect="1"/>
          </p:cNvPicPr>
          <p:nvPr>
            <p:custDataLst>
              <p:tags r:id="rId1"/>
            </p:custDataLst>
          </p:nvPr>
        </p:nvPicPr>
        <p:blipFill>
          <a:blip r:embed="rId12"/>
          <a:stretch>
            <a:fillRect/>
          </a:stretch>
        </p:blipFill>
        <p:spPr>
          <a:xfrm>
            <a:off x="2446338" y="1422400"/>
            <a:ext cx="6985496" cy="1583379"/>
          </a:xfrm>
          <a:prstGeom prst="rect">
            <a:avLst/>
          </a:prstGeom>
        </p:spPr>
      </p:pic>
      <p:sp>
        <p:nvSpPr>
          <p:cNvPr id="6" name="Textplatzhalter 5"/>
          <p:cNvSpPr>
            <a:spLocks noGrp="1"/>
          </p:cNvSpPr>
          <p:nvPr>
            <p:ph type="body" sz="quarter" idx="10"/>
          </p:nvPr>
        </p:nvSpPr>
        <p:spPr/>
        <p:txBody>
          <a:bodyPr/>
          <a:lstStyle/>
          <a:p>
            <a:r>
              <a:rPr lang="en-US" dirty="0"/>
              <a:t>Core statements:</a:t>
            </a:r>
          </a:p>
          <a:p>
            <a:pPr lvl="2"/>
            <a:r>
              <a:rPr lang="en-US" dirty="0"/>
              <a:t>Benchmarking of the synergies with comparable transactions</a:t>
            </a:r>
          </a:p>
          <a:p>
            <a:pPr lvl="2"/>
            <a:r>
              <a:rPr lang="en-US" dirty="0"/>
              <a:t>The Opex synergies are on the upper end of a range of comparable transactions</a:t>
            </a:r>
          </a:p>
          <a:p>
            <a:pPr lvl="2"/>
            <a:r>
              <a:rPr lang="en-US" dirty="0"/>
              <a:t>By contrast the total value proposition is on the lower end of a range of comparable transactions</a:t>
            </a:r>
          </a:p>
          <a:p>
            <a:pPr lvl="2"/>
            <a:r>
              <a:rPr lang="en-US" dirty="0"/>
              <a:t>This is caused by higher Capex savings of comparators</a:t>
            </a:r>
          </a:p>
        </p:txBody>
      </p:sp>
      <p:sp>
        <p:nvSpPr>
          <p:cNvPr id="4" name="Titel 3"/>
          <p:cNvSpPr>
            <a:spLocks noGrp="1"/>
          </p:cNvSpPr>
          <p:nvPr>
            <p:ph type="title"/>
          </p:nvPr>
        </p:nvSpPr>
        <p:spPr/>
        <p:txBody>
          <a:bodyPr/>
          <a:lstStyle/>
          <a:p>
            <a:r>
              <a:rPr lang="en-US" dirty="0" smtClean="0"/>
              <a:t>3. How are the synergy potentials assessed? (6/8) – Project example 2</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202" name="Rounded Rectangle 2"/>
          <p:cNvSpPr/>
          <p:nvPr>
            <p:custDataLst>
              <p:tags r:id="rId2"/>
            </p:custDataLst>
          </p:nvPr>
        </p:nvSpPr>
        <p:spPr>
          <a:xfrm rot="5400000">
            <a:off x="6106465" y="1875307"/>
            <a:ext cx="194338" cy="35877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03" name="Rounded Rectangle 2"/>
          <p:cNvSpPr/>
          <p:nvPr>
            <p:custDataLst>
              <p:tags r:id="rId3"/>
            </p:custDataLst>
          </p:nvPr>
        </p:nvSpPr>
        <p:spPr>
          <a:xfrm rot="5400000">
            <a:off x="8270547" y="1867687"/>
            <a:ext cx="194338" cy="35877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204" name="Rechteck 203"/>
          <p:cNvSpPr/>
          <p:nvPr/>
        </p:nvSpPr>
        <p:spPr>
          <a:xfrm rot="1551851">
            <a:off x="8436753" y="1419120"/>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205" name="Text Box 8"/>
          <p:cNvSpPr txBox="1">
            <a:spLocks noChangeArrowheads="1"/>
          </p:cNvSpPr>
          <p:nvPr>
            <p:custDataLst>
              <p:tags r:id="rId4"/>
            </p:custDataLst>
          </p:nvPr>
        </p:nvSpPr>
        <p:spPr bwMode="gray">
          <a:xfrm>
            <a:off x="2445459" y="3024066"/>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 Merger market, Capital IQ, own research</a:t>
            </a:r>
            <a:endParaRPr lang="en-US" sz="600" dirty="0">
              <a:cs typeface="Arial" pitchFamily="34" charset="0"/>
            </a:endParaRPr>
          </a:p>
        </p:txBody>
      </p:sp>
      <p:sp>
        <p:nvSpPr>
          <p:cNvPr id="206" name="Text Placeholder 12"/>
          <p:cNvSpPr txBox="1">
            <a:spLocks/>
          </p:cNvSpPr>
          <p:nvPr>
            <p:custDataLst>
              <p:tags r:id="rId5"/>
            </p:custDataLst>
          </p:nvPr>
        </p:nvSpPr>
        <p:spPr>
          <a:xfrm>
            <a:off x="2454522" y="3251020"/>
            <a:ext cx="6969128" cy="177654"/>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Project </a:t>
            </a:r>
            <a:r>
              <a:rPr lang="en-US" sz="900" kern="0" dirty="0">
                <a:solidFill>
                  <a:srgbClr val="BC204B"/>
                </a:solidFill>
                <a:latin typeface="Arial" panose="020B0604020202020204" pitchFamily="34" charset="0"/>
                <a:cs typeface="Arial" panose="020B0604020202020204" pitchFamily="34" charset="0"/>
              </a:rPr>
              <a:t>[Sample] </a:t>
            </a:r>
            <a:r>
              <a:rPr lang="en-US" sz="900" kern="0" dirty="0">
                <a:latin typeface="Arial" panose="020B0604020202020204" pitchFamily="34" charset="0"/>
                <a:cs typeface="Arial" panose="020B0604020202020204" pitchFamily="34" charset="0"/>
              </a:rPr>
              <a:t>– Synergy benchmarking against comparable transactions</a:t>
            </a:r>
          </a:p>
        </p:txBody>
      </p:sp>
      <p:sp>
        <p:nvSpPr>
          <p:cNvPr id="207" name="Rectangle 343"/>
          <p:cNvSpPr>
            <a:spLocks noChangeArrowheads="1"/>
          </p:cNvSpPr>
          <p:nvPr>
            <p:custDataLst>
              <p:tags r:id="rId6"/>
            </p:custDataLst>
          </p:nvPr>
        </p:nvSpPr>
        <p:spPr bwMode="gray">
          <a:xfrm rot="16200000">
            <a:off x="4528717" y="1550660"/>
            <a:ext cx="630000" cy="4680000"/>
          </a:xfrm>
          <a:prstGeom prst="rect">
            <a:avLst/>
          </a:prstGeom>
          <a:solidFill>
            <a:srgbClr val="D9D9D9"/>
          </a:solidFill>
          <a:ln w="6350">
            <a:solidFill>
              <a:schemeClr val="bg1"/>
            </a:solidFill>
            <a:miter lim="800000"/>
            <a:headEnd type="none" w="sm" len="sm"/>
            <a:tailEnd type="none" w="sm" len="sm"/>
          </a:ln>
        </p:spPr>
        <p:txBody>
          <a:bodyPr wrap="none" lIns="54000" tIns="54000" rIns="54000" bIns="54000"/>
          <a:lstStyle/>
          <a:p>
            <a:pPr algn="ctr" defTabSz="762000" eaLnBrk="0" hangingPunct="0">
              <a:lnSpc>
                <a:spcPct val="100000"/>
              </a:lnSpc>
              <a:spcBef>
                <a:spcPct val="0"/>
              </a:spcBef>
            </a:pPr>
            <a:r>
              <a:rPr lang="en-US" sz="800" dirty="0" smtClean="0">
                <a:latin typeface="Arial"/>
              </a:rPr>
              <a:t>Run-rate</a:t>
            </a:r>
          </a:p>
          <a:p>
            <a:pPr algn="ctr" defTabSz="762000" eaLnBrk="0" hangingPunct="0">
              <a:lnSpc>
                <a:spcPct val="100000"/>
              </a:lnSpc>
              <a:spcBef>
                <a:spcPct val="0"/>
              </a:spcBef>
            </a:pPr>
            <a:r>
              <a:rPr lang="en-US" sz="800" dirty="0" smtClean="0">
                <a:latin typeface="Arial"/>
              </a:rPr>
              <a:t>Opex</a:t>
            </a:r>
          </a:p>
          <a:p>
            <a:pPr algn="ctr" defTabSz="762000" eaLnBrk="0" hangingPunct="0">
              <a:lnSpc>
                <a:spcPct val="100000"/>
              </a:lnSpc>
              <a:spcBef>
                <a:spcPct val="0"/>
              </a:spcBef>
            </a:pPr>
            <a:r>
              <a:rPr lang="en-US" sz="800" dirty="0" smtClean="0">
                <a:latin typeface="Arial"/>
              </a:rPr>
              <a:t>savings</a:t>
            </a:r>
          </a:p>
          <a:p>
            <a:pPr algn="ctr" defTabSz="762000" eaLnBrk="0" hangingPunct="0">
              <a:lnSpc>
                <a:spcPct val="100000"/>
              </a:lnSpc>
              <a:spcBef>
                <a:spcPct val="0"/>
              </a:spcBef>
            </a:pPr>
            <a:r>
              <a:rPr lang="en-US" sz="800" dirty="0" smtClean="0">
                <a:latin typeface="Arial"/>
              </a:rPr>
              <a:t>as % of</a:t>
            </a:r>
          </a:p>
          <a:p>
            <a:pPr algn="ctr" defTabSz="762000" eaLnBrk="0" hangingPunct="0">
              <a:lnSpc>
                <a:spcPct val="100000"/>
              </a:lnSpc>
              <a:spcBef>
                <a:spcPct val="0"/>
              </a:spcBef>
            </a:pPr>
            <a:r>
              <a:rPr lang="en-US" sz="800" dirty="0" smtClean="0">
                <a:latin typeface="Arial"/>
              </a:rPr>
              <a:t>combined</a:t>
            </a:r>
          </a:p>
          <a:p>
            <a:pPr algn="ctr" defTabSz="762000" eaLnBrk="0" hangingPunct="0">
              <a:lnSpc>
                <a:spcPct val="100000"/>
              </a:lnSpc>
              <a:spcBef>
                <a:spcPct val="0"/>
              </a:spcBef>
            </a:pPr>
            <a:r>
              <a:rPr lang="en-US" sz="800" dirty="0" smtClean="0">
                <a:latin typeface="Arial"/>
              </a:rPr>
              <a:t>revenues</a:t>
            </a:r>
          </a:p>
        </p:txBody>
      </p:sp>
      <p:sp>
        <p:nvSpPr>
          <p:cNvPr id="208" name="Rectangle 344"/>
          <p:cNvSpPr>
            <a:spLocks noChangeArrowheads="1"/>
          </p:cNvSpPr>
          <p:nvPr>
            <p:custDataLst>
              <p:tags r:id="rId7"/>
            </p:custDataLst>
          </p:nvPr>
        </p:nvSpPr>
        <p:spPr bwMode="gray">
          <a:xfrm rot="16200000">
            <a:off x="4529390" y="2599863"/>
            <a:ext cx="628652" cy="4680000"/>
          </a:xfrm>
          <a:prstGeom prst="rect">
            <a:avLst/>
          </a:prstGeom>
          <a:solidFill>
            <a:srgbClr val="D9D9D9"/>
          </a:solidFill>
          <a:ln w="6350">
            <a:solidFill>
              <a:schemeClr val="bg1"/>
            </a:solidFill>
            <a:miter lim="800000"/>
            <a:headEnd type="none" w="sm" len="sm"/>
            <a:tailEnd type="none" w="sm" len="sm"/>
          </a:ln>
        </p:spPr>
        <p:txBody>
          <a:bodyPr wrap="none" lIns="54000" tIns="54000" rIns="54000" bIns="54000"/>
          <a:lstStyle/>
          <a:p>
            <a:pPr algn="ctr" defTabSz="762000" eaLnBrk="0" hangingPunct="0">
              <a:lnSpc>
                <a:spcPct val="100000"/>
              </a:lnSpc>
              <a:spcBef>
                <a:spcPct val="0"/>
              </a:spcBef>
            </a:pPr>
            <a:r>
              <a:rPr lang="en-US" sz="800" b="0" dirty="0" smtClean="0">
                <a:latin typeface="Arial"/>
              </a:rPr>
              <a:t>NPV total</a:t>
            </a:r>
          </a:p>
          <a:p>
            <a:pPr algn="ctr" defTabSz="762000" eaLnBrk="0" hangingPunct="0">
              <a:lnSpc>
                <a:spcPct val="100000"/>
              </a:lnSpc>
              <a:spcBef>
                <a:spcPct val="0"/>
              </a:spcBef>
            </a:pPr>
            <a:r>
              <a:rPr lang="en-US" sz="800" dirty="0" smtClean="0">
                <a:latin typeface="Arial"/>
              </a:rPr>
              <a:t>synergies</a:t>
            </a:r>
          </a:p>
          <a:p>
            <a:pPr algn="ctr" defTabSz="762000" eaLnBrk="0" hangingPunct="0">
              <a:lnSpc>
                <a:spcPct val="100000"/>
              </a:lnSpc>
              <a:spcBef>
                <a:spcPct val="0"/>
              </a:spcBef>
            </a:pPr>
            <a:r>
              <a:rPr lang="en-US" sz="800" b="0" dirty="0" smtClean="0">
                <a:latin typeface="Arial"/>
              </a:rPr>
              <a:t>as % of</a:t>
            </a:r>
          </a:p>
          <a:p>
            <a:pPr algn="ctr" defTabSz="762000" eaLnBrk="0" hangingPunct="0">
              <a:lnSpc>
                <a:spcPct val="100000"/>
              </a:lnSpc>
              <a:spcBef>
                <a:spcPct val="0"/>
              </a:spcBef>
            </a:pPr>
            <a:r>
              <a:rPr lang="en-US" sz="800" dirty="0" smtClean="0">
                <a:latin typeface="Arial"/>
              </a:rPr>
              <a:t>combined</a:t>
            </a:r>
          </a:p>
          <a:p>
            <a:pPr algn="ctr" defTabSz="762000" eaLnBrk="0" hangingPunct="0">
              <a:lnSpc>
                <a:spcPct val="100000"/>
              </a:lnSpc>
              <a:spcBef>
                <a:spcPct val="0"/>
              </a:spcBef>
            </a:pPr>
            <a:r>
              <a:rPr lang="en-US" sz="800" b="0" dirty="0" smtClean="0">
                <a:latin typeface="Arial"/>
              </a:rPr>
              <a:t>revenues</a:t>
            </a:r>
            <a:endParaRPr lang="en-US" sz="800" b="0" dirty="0">
              <a:latin typeface="Arial"/>
            </a:endParaRPr>
          </a:p>
        </p:txBody>
      </p:sp>
      <p:sp>
        <p:nvSpPr>
          <p:cNvPr id="209" name="Text Box 8"/>
          <p:cNvSpPr txBox="1">
            <a:spLocks noChangeArrowheads="1"/>
          </p:cNvSpPr>
          <p:nvPr>
            <p:custDataLst>
              <p:tags r:id="rId8"/>
            </p:custDataLst>
          </p:nvPr>
        </p:nvSpPr>
        <p:spPr bwMode="gray">
          <a:xfrm>
            <a:off x="2452409" y="6017567"/>
            <a:ext cx="4464769" cy="92333"/>
          </a:xfrm>
          <a:prstGeom prst="rect">
            <a:avLst/>
          </a:prstGeom>
          <a:noFill/>
          <a:ln w="6350">
            <a:noFill/>
            <a:miter lim="800000"/>
            <a:headEnd type="none" w="sm" len="sm"/>
            <a:tailEnd type="none" w="sm" len="sm"/>
          </a:ln>
          <a:effectLst/>
        </p:spPr>
        <p:txBody>
          <a:bodyPr wrap="square" lIns="0" tIns="0" rIns="0" bIns="0" anchor="b">
            <a:spAutoFit/>
          </a:bodyPr>
          <a:lstStyle/>
          <a:p>
            <a:pPr marL="361950" indent="-361950" defTabSz="762000" eaLnBrk="0" hangingPunct="0">
              <a:spcBef>
                <a:spcPts val="200"/>
              </a:spcBef>
              <a:tabLst>
                <a:tab pos="180975" algn="l"/>
              </a:tabLst>
            </a:pPr>
            <a:r>
              <a:rPr lang="en-US" sz="600" dirty="0" smtClean="0">
                <a:solidFill>
                  <a:srgbClr val="000000"/>
                </a:solidFill>
                <a:cs typeface="Arial" pitchFamily="34" charset="0"/>
              </a:rPr>
              <a:t>Source:	KPMG analysis</a:t>
            </a:r>
          </a:p>
        </p:txBody>
      </p:sp>
      <p:sp>
        <p:nvSpPr>
          <p:cNvPr id="210" name="Rectangle 9"/>
          <p:cNvSpPr>
            <a:spLocks noChangeArrowheads="1"/>
          </p:cNvSpPr>
          <p:nvPr/>
        </p:nvSpPr>
        <p:spPr bwMode="auto">
          <a:xfrm>
            <a:off x="5342326" y="5774790"/>
            <a:ext cx="103188" cy="11747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211" name="Rectangle 22"/>
          <p:cNvSpPr>
            <a:spLocks noChangeArrowheads="1"/>
          </p:cNvSpPr>
          <p:nvPr/>
        </p:nvSpPr>
        <p:spPr bwMode="auto">
          <a:xfrm>
            <a:off x="5521267" y="5775709"/>
            <a:ext cx="1587647"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lvl="2" fontAlgn="base">
              <a:spcBef>
                <a:spcPct val="0"/>
              </a:spcBef>
              <a:spcAft>
                <a:spcPct val="0"/>
              </a:spcAft>
            </a:pPr>
            <a:r>
              <a:rPr lang="en-US" sz="800" dirty="0" smtClean="0">
                <a:solidFill>
                  <a:srgbClr val="000000"/>
                </a:solidFill>
                <a:cs typeface="Arial" pitchFamily="34" charset="0"/>
              </a:rPr>
              <a:t>Combined business </a:t>
            </a:r>
            <a:r>
              <a:rPr lang="en-US" sz="800" dirty="0" smtClean="0">
                <a:solidFill>
                  <a:srgbClr val="BC204B"/>
                </a:solidFill>
                <a:cs typeface="Arial" pitchFamily="34" charset="0"/>
              </a:rPr>
              <a:t>&lt;sample&gt;</a:t>
            </a:r>
          </a:p>
        </p:txBody>
      </p:sp>
      <p:cxnSp>
        <p:nvCxnSpPr>
          <p:cNvPr id="212" name="Gerade Verbindung 11"/>
          <p:cNvCxnSpPr/>
          <p:nvPr/>
        </p:nvCxnSpPr>
        <p:spPr>
          <a:xfrm>
            <a:off x="4792663" y="3994681"/>
            <a:ext cx="0" cy="432048"/>
          </a:xfrm>
          <a:prstGeom prst="line">
            <a:avLst/>
          </a:prstGeom>
          <a:solidFill>
            <a:srgbClr val="F5B36A"/>
          </a:solidFill>
          <a:ln w="9525">
            <a:noFill/>
            <a:miter lim="800000"/>
            <a:headEnd/>
            <a:tailEnd/>
          </a:ln>
        </p:spPr>
      </p:cxnSp>
      <p:sp>
        <p:nvSpPr>
          <p:cNvPr id="213" name="Rechteck 12"/>
          <p:cNvSpPr/>
          <p:nvPr/>
        </p:nvSpPr>
        <p:spPr>
          <a:xfrm>
            <a:off x="4722417" y="3735965"/>
            <a:ext cx="1080442"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4" name="Rechteck 13"/>
          <p:cNvSpPr/>
          <p:nvPr/>
        </p:nvSpPr>
        <p:spPr>
          <a:xfrm>
            <a:off x="3498603" y="4785023"/>
            <a:ext cx="3312964"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5" name="Rectangle 9"/>
          <p:cNvSpPr>
            <a:spLocks noChangeArrowheads="1"/>
          </p:cNvSpPr>
          <p:nvPr/>
        </p:nvSpPr>
        <p:spPr bwMode="auto">
          <a:xfrm>
            <a:off x="4006863" y="4677071"/>
            <a:ext cx="36000" cy="54000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216" name="Rectangle 6"/>
          <p:cNvSpPr>
            <a:spLocks noChangeArrowheads="1"/>
          </p:cNvSpPr>
          <p:nvPr/>
        </p:nvSpPr>
        <p:spPr bwMode="auto">
          <a:xfrm>
            <a:off x="3167013" y="5775583"/>
            <a:ext cx="103188" cy="115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7" name="Rectangle 21"/>
          <p:cNvSpPr>
            <a:spLocks noChangeArrowheads="1"/>
          </p:cNvSpPr>
          <p:nvPr/>
        </p:nvSpPr>
        <p:spPr bwMode="auto">
          <a:xfrm>
            <a:off x="3311029" y="5770101"/>
            <a:ext cx="1915766"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000000"/>
                </a:solidFill>
                <a:cs typeface="Arial" pitchFamily="34" charset="0"/>
              </a:rPr>
              <a:t>Bandwidth comparable transactions</a:t>
            </a:r>
          </a:p>
        </p:txBody>
      </p:sp>
      <p:grpSp>
        <p:nvGrpSpPr>
          <p:cNvPr id="218" name="Gruppieren 21"/>
          <p:cNvGrpSpPr/>
          <p:nvPr/>
        </p:nvGrpSpPr>
        <p:grpSpPr>
          <a:xfrm>
            <a:off x="3136479" y="5318760"/>
            <a:ext cx="4014000" cy="147278"/>
            <a:chOff x="2981300" y="5297017"/>
            <a:chExt cx="4014000" cy="272590"/>
          </a:xfrm>
        </p:grpSpPr>
        <p:cxnSp>
          <p:nvCxnSpPr>
            <p:cNvPr id="219" name="Gerade Verbindung 22"/>
            <p:cNvCxnSpPr/>
            <p:nvPr/>
          </p:nvCxnSpPr>
          <p:spPr>
            <a:xfrm>
              <a:off x="2981300" y="5421663"/>
              <a:ext cx="4014000"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20" name="Gerade Verbindung 23"/>
            <p:cNvCxnSpPr/>
            <p:nvPr/>
          </p:nvCxnSpPr>
          <p:spPr>
            <a:xfrm rot="5400000">
              <a:off x="6261679" y="5428318"/>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21" name="Gerade Verbindung 24"/>
            <p:cNvCxnSpPr/>
            <p:nvPr/>
          </p:nvCxnSpPr>
          <p:spPr>
            <a:xfrm rot="5400000">
              <a:off x="6822435" y="5434288"/>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22" name="Gerade Verbindung 25"/>
            <p:cNvCxnSpPr/>
            <p:nvPr/>
          </p:nvCxnSpPr>
          <p:spPr>
            <a:xfrm rot="5400000">
              <a:off x="4018657"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nvGrpSpPr>
            <p:cNvPr id="223" name="Gruppieren 78"/>
            <p:cNvGrpSpPr/>
            <p:nvPr/>
          </p:nvGrpSpPr>
          <p:grpSpPr>
            <a:xfrm>
              <a:off x="5271469" y="5306205"/>
              <a:ext cx="560755" cy="263402"/>
              <a:chOff x="4438182" y="5306205"/>
              <a:chExt cx="649726" cy="263402"/>
            </a:xfrm>
          </p:grpSpPr>
          <p:cxnSp>
            <p:nvCxnSpPr>
              <p:cNvPr id="229" name="Gerade Verbindung 32"/>
              <p:cNvCxnSpPr/>
              <p:nvPr/>
            </p:nvCxnSpPr>
            <p:spPr>
              <a:xfrm rot="5400000">
                <a:off x="4956607"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30" name="Gerade Verbindung 33"/>
              <p:cNvCxnSpPr/>
              <p:nvPr/>
            </p:nvCxnSpPr>
            <p:spPr>
              <a:xfrm rot="5400000">
                <a:off x="4306881" y="5438307"/>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grpSp>
          <p:nvGrpSpPr>
            <p:cNvPr id="224" name="Gruppieren 81"/>
            <p:cNvGrpSpPr/>
            <p:nvPr/>
          </p:nvGrpSpPr>
          <p:grpSpPr>
            <a:xfrm>
              <a:off x="3602775" y="5301208"/>
              <a:ext cx="548612" cy="267598"/>
              <a:chOff x="3152801" y="5301208"/>
              <a:chExt cx="635656" cy="267598"/>
            </a:xfrm>
          </p:grpSpPr>
          <p:cxnSp>
            <p:nvCxnSpPr>
              <p:cNvPr id="227" name="Gerade Verbindung 30"/>
              <p:cNvCxnSpPr/>
              <p:nvPr/>
            </p:nvCxnSpPr>
            <p:spPr>
              <a:xfrm rot="5400000">
                <a:off x="3657156"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28" name="Gerade Verbindung 31"/>
              <p:cNvCxnSpPr/>
              <p:nvPr/>
            </p:nvCxnSpPr>
            <p:spPr>
              <a:xfrm rot="5400000">
                <a:off x="3021500" y="5432509"/>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cxnSp>
          <p:nvCxnSpPr>
            <p:cNvPr id="225" name="Gerade Verbindung 28"/>
            <p:cNvCxnSpPr/>
            <p:nvPr/>
          </p:nvCxnSpPr>
          <p:spPr>
            <a:xfrm rot="5400000">
              <a:off x="4579414"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26" name="Gerade Verbindung 29"/>
            <p:cNvCxnSpPr/>
            <p:nvPr/>
          </p:nvCxnSpPr>
          <p:spPr>
            <a:xfrm rot="5400000">
              <a:off x="2912147" y="5433310"/>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grpSp>
        <p:nvGrpSpPr>
          <p:cNvPr id="231" name="Gruppieren 34"/>
          <p:cNvGrpSpPr/>
          <p:nvPr/>
        </p:nvGrpSpPr>
        <p:grpSpPr>
          <a:xfrm>
            <a:off x="2934454" y="5464424"/>
            <a:ext cx="4589230" cy="200055"/>
            <a:chOff x="2335470" y="5567993"/>
            <a:chExt cx="4589230" cy="200055"/>
          </a:xfrm>
        </p:grpSpPr>
        <p:sp>
          <p:nvSpPr>
            <p:cNvPr id="232" name="Textfeld 35"/>
            <p:cNvSpPr txBox="1"/>
            <p:nvPr/>
          </p:nvSpPr>
          <p:spPr>
            <a:xfrm>
              <a:off x="4016864" y="5567993"/>
              <a:ext cx="773070" cy="200055"/>
            </a:xfrm>
            <a:prstGeom prst="rect">
              <a:avLst/>
            </a:prstGeom>
            <a:noFill/>
            <a:ln w="3175">
              <a:noFill/>
            </a:ln>
          </p:spPr>
          <p:txBody>
            <a:bodyPr wrap="square" rtlCol="0">
              <a:spAutoFit/>
            </a:bodyPr>
            <a:lstStyle/>
            <a:p>
              <a:r>
                <a:rPr lang="en-US" sz="700" dirty="0" smtClean="0">
                  <a:solidFill>
                    <a:srgbClr val="000000"/>
                  </a:solidFill>
                </a:rPr>
                <a:t>70%</a:t>
              </a:r>
            </a:p>
          </p:txBody>
        </p:sp>
        <p:sp>
          <p:nvSpPr>
            <p:cNvPr id="233" name="Textfeld 36"/>
            <p:cNvSpPr txBox="1"/>
            <p:nvPr/>
          </p:nvSpPr>
          <p:spPr>
            <a:xfrm>
              <a:off x="2335470" y="5567993"/>
              <a:ext cx="802472" cy="200055"/>
            </a:xfrm>
            <a:prstGeom prst="rect">
              <a:avLst/>
            </a:prstGeom>
            <a:noFill/>
            <a:ln w="3175">
              <a:noFill/>
            </a:ln>
          </p:spPr>
          <p:txBody>
            <a:bodyPr wrap="square" rtlCol="0">
              <a:spAutoFit/>
            </a:bodyPr>
            <a:lstStyle/>
            <a:p>
              <a:r>
                <a:rPr lang="en-US" sz="700" dirty="0" smtClean="0">
                  <a:solidFill>
                    <a:srgbClr val="000000"/>
                  </a:solidFill>
                </a:rPr>
                <a:t>40%</a:t>
              </a:r>
              <a:endParaRPr lang="en-US" sz="700" dirty="0">
                <a:solidFill>
                  <a:srgbClr val="000000"/>
                </a:solidFill>
              </a:endParaRPr>
            </a:p>
          </p:txBody>
        </p:sp>
        <p:sp>
          <p:nvSpPr>
            <p:cNvPr id="234" name="Textfeld 37"/>
            <p:cNvSpPr txBox="1"/>
            <p:nvPr/>
          </p:nvSpPr>
          <p:spPr>
            <a:xfrm>
              <a:off x="5140449" y="5567993"/>
              <a:ext cx="839695" cy="200055"/>
            </a:xfrm>
            <a:prstGeom prst="rect">
              <a:avLst/>
            </a:prstGeom>
            <a:noFill/>
            <a:ln w="3175">
              <a:noFill/>
            </a:ln>
          </p:spPr>
          <p:txBody>
            <a:bodyPr wrap="square" rtlCol="0">
              <a:spAutoFit/>
            </a:bodyPr>
            <a:lstStyle/>
            <a:p>
              <a:r>
                <a:rPr lang="en-US" sz="700" dirty="0" smtClean="0">
                  <a:solidFill>
                    <a:srgbClr val="000000"/>
                  </a:solidFill>
                </a:rPr>
                <a:t>90%</a:t>
              </a:r>
              <a:endParaRPr lang="en-US" sz="700" dirty="0">
                <a:solidFill>
                  <a:srgbClr val="000000"/>
                </a:solidFill>
              </a:endParaRPr>
            </a:p>
          </p:txBody>
        </p:sp>
        <p:sp>
          <p:nvSpPr>
            <p:cNvPr id="235" name="Textfeld 38"/>
            <p:cNvSpPr txBox="1"/>
            <p:nvPr/>
          </p:nvSpPr>
          <p:spPr>
            <a:xfrm>
              <a:off x="6239619" y="5567993"/>
              <a:ext cx="685081" cy="200055"/>
            </a:xfrm>
            <a:prstGeom prst="rect">
              <a:avLst/>
            </a:prstGeom>
            <a:noFill/>
            <a:ln w="3175">
              <a:noFill/>
            </a:ln>
          </p:spPr>
          <p:txBody>
            <a:bodyPr wrap="square" rtlCol="0">
              <a:spAutoFit/>
            </a:bodyPr>
            <a:lstStyle/>
            <a:p>
              <a:r>
                <a:rPr lang="en-US" sz="700" dirty="0" smtClean="0">
                  <a:solidFill>
                    <a:srgbClr val="000000"/>
                  </a:solidFill>
                </a:rPr>
                <a:t>110%</a:t>
              </a:r>
              <a:endParaRPr lang="en-US" sz="700" dirty="0">
                <a:solidFill>
                  <a:srgbClr val="000000"/>
                </a:solidFill>
              </a:endParaRPr>
            </a:p>
          </p:txBody>
        </p:sp>
        <p:sp>
          <p:nvSpPr>
            <p:cNvPr id="236" name="Textfeld 39"/>
            <p:cNvSpPr txBox="1"/>
            <p:nvPr/>
          </p:nvSpPr>
          <p:spPr>
            <a:xfrm>
              <a:off x="4559020" y="5567993"/>
              <a:ext cx="773070" cy="200055"/>
            </a:xfrm>
            <a:prstGeom prst="rect">
              <a:avLst/>
            </a:prstGeom>
            <a:noFill/>
            <a:ln w="3175">
              <a:noFill/>
            </a:ln>
          </p:spPr>
          <p:txBody>
            <a:bodyPr wrap="square" rtlCol="0">
              <a:spAutoFit/>
            </a:bodyPr>
            <a:lstStyle/>
            <a:p>
              <a:r>
                <a:rPr lang="en-US" sz="700" dirty="0" smtClean="0">
                  <a:solidFill>
                    <a:srgbClr val="000000"/>
                  </a:solidFill>
                </a:rPr>
                <a:t>80%</a:t>
              </a:r>
            </a:p>
          </p:txBody>
        </p:sp>
        <p:sp>
          <p:nvSpPr>
            <p:cNvPr id="237" name="Textfeld 40"/>
            <p:cNvSpPr txBox="1"/>
            <p:nvPr/>
          </p:nvSpPr>
          <p:spPr>
            <a:xfrm>
              <a:off x="5678413" y="5567993"/>
              <a:ext cx="839695" cy="200055"/>
            </a:xfrm>
            <a:prstGeom prst="rect">
              <a:avLst/>
            </a:prstGeom>
            <a:noFill/>
            <a:ln w="3175">
              <a:noFill/>
            </a:ln>
          </p:spPr>
          <p:txBody>
            <a:bodyPr wrap="square" rtlCol="0">
              <a:spAutoFit/>
            </a:bodyPr>
            <a:lstStyle/>
            <a:p>
              <a:r>
                <a:rPr lang="en-US" sz="700" dirty="0" smtClean="0">
                  <a:solidFill>
                    <a:srgbClr val="000000"/>
                  </a:solidFill>
                </a:rPr>
                <a:t>100%</a:t>
              </a:r>
              <a:endParaRPr lang="en-US" sz="700" dirty="0">
                <a:solidFill>
                  <a:srgbClr val="000000"/>
                </a:solidFill>
              </a:endParaRPr>
            </a:p>
          </p:txBody>
        </p:sp>
        <p:sp>
          <p:nvSpPr>
            <p:cNvPr id="238" name="Textfeld 41"/>
            <p:cNvSpPr txBox="1"/>
            <p:nvPr/>
          </p:nvSpPr>
          <p:spPr>
            <a:xfrm>
              <a:off x="3459850" y="5567993"/>
              <a:ext cx="773070" cy="200055"/>
            </a:xfrm>
            <a:prstGeom prst="rect">
              <a:avLst/>
            </a:prstGeom>
            <a:noFill/>
            <a:ln w="3175">
              <a:noFill/>
            </a:ln>
          </p:spPr>
          <p:txBody>
            <a:bodyPr wrap="square" rtlCol="0">
              <a:spAutoFit/>
            </a:bodyPr>
            <a:lstStyle/>
            <a:p>
              <a:r>
                <a:rPr lang="en-US" sz="700" dirty="0" smtClean="0">
                  <a:solidFill>
                    <a:srgbClr val="000000"/>
                  </a:solidFill>
                </a:rPr>
                <a:t>60%</a:t>
              </a:r>
            </a:p>
          </p:txBody>
        </p:sp>
        <p:sp>
          <p:nvSpPr>
            <p:cNvPr id="239" name="Textfeld 42"/>
            <p:cNvSpPr txBox="1"/>
            <p:nvPr/>
          </p:nvSpPr>
          <p:spPr>
            <a:xfrm>
              <a:off x="2883786" y="5567993"/>
              <a:ext cx="773070" cy="200055"/>
            </a:xfrm>
            <a:prstGeom prst="rect">
              <a:avLst/>
            </a:prstGeom>
            <a:noFill/>
            <a:ln w="3175">
              <a:noFill/>
            </a:ln>
          </p:spPr>
          <p:txBody>
            <a:bodyPr wrap="square" rtlCol="0">
              <a:spAutoFit/>
            </a:bodyPr>
            <a:lstStyle/>
            <a:p>
              <a:r>
                <a:rPr lang="en-US" sz="700" dirty="0" smtClean="0">
                  <a:solidFill>
                    <a:srgbClr val="000000"/>
                  </a:solidFill>
                </a:rPr>
                <a:t>50%</a:t>
              </a:r>
            </a:p>
          </p:txBody>
        </p:sp>
      </p:grpSp>
      <p:sp>
        <p:nvSpPr>
          <p:cNvPr id="240" name="Rectangle 9"/>
          <p:cNvSpPr>
            <a:spLocks noChangeArrowheads="1"/>
          </p:cNvSpPr>
          <p:nvPr/>
        </p:nvSpPr>
        <p:spPr bwMode="auto">
          <a:xfrm>
            <a:off x="5596360" y="3630049"/>
            <a:ext cx="36000" cy="54000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grpSp>
        <p:nvGrpSpPr>
          <p:cNvPr id="241" name="Gruppieren 46"/>
          <p:cNvGrpSpPr/>
          <p:nvPr/>
        </p:nvGrpSpPr>
        <p:grpSpPr>
          <a:xfrm>
            <a:off x="4578450" y="4259580"/>
            <a:ext cx="1368425" cy="122484"/>
            <a:chOff x="5889625" y="6036730"/>
            <a:chExt cx="1368425" cy="271789"/>
          </a:xfrm>
        </p:grpSpPr>
        <p:cxnSp>
          <p:nvCxnSpPr>
            <p:cNvPr id="242" name="Gerade Verbindung 47"/>
            <p:cNvCxnSpPr/>
            <p:nvPr/>
          </p:nvCxnSpPr>
          <p:spPr>
            <a:xfrm>
              <a:off x="5889625" y="6161376"/>
              <a:ext cx="1368425"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43" name="Gerade Verbindung 48"/>
            <p:cNvCxnSpPr/>
            <p:nvPr/>
          </p:nvCxnSpPr>
          <p:spPr>
            <a:xfrm rot="5400000">
              <a:off x="6439479" y="6168031"/>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44" name="Gerade Verbindung 49"/>
            <p:cNvCxnSpPr/>
            <p:nvPr/>
          </p:nvCxnSpPr>
          <p:spPr>
            <a:xfrm rot="5400000">
              <a:off x="7000235" y="6174001"/>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245" name="Gerade Verbindung 50"/>
            <p:cNvCxnSpPr/>
            <p:nvPr/>
          </p:nvCxnSpPr>
          <p:spPr>
            <a:xfrm rot="5400000">
              <a:off x="5878723" y="6177219"/>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sp>
        <p:nvSpPr>
          <p:cNvPr id="246" name="Textfeld 51"/>
          <p:cNvSpPr txBox="1"/>
          <p:nvPr/>
        </p:nvSpPr>
        <p:spPr>
          <a:xfrm>
            <a:off x="5054172" y="4364399"/>
            <a:ext cx="773070" cy="200055"/>
          </a:xfrm>
          <a:prstGeom prst="rect">
            <a:avLst/>
          </a:prstGeom>
          <a:noFill/>
          <a:ln w="3175">
            <a:noFill/>
          </a:ln>
        </p:spPr>
        <p:txBody>
          <a:bodyPr wrap="square" rtlCol="0">
            <a:spAutoFit/>
          </a:bodyPr>
          <a:lstStyle/>
          <a:p>
            <a:r>
              <a:rPr lang="en-US" sz="700" dirty="0" smtClean="0">
                <a:solidFill>
                  <a:srgbClr val="000000"/>
                </a:solidFill>
              </a:rPr>
              <a:t>6.5%</a:t>
            </a:r>
          </a:p>
        </p:txBody>
      </p:sp>
      <p:sp>
        <p:nvSpPr>
          <p:cNvPr id="247" name="Textfeld 52"/>
          <p:cNvSpPr txBox="1"/>
          <p:nvPr/>
        </p:nvSpPr>
        <p:spPr>
          <a:xfrm>
            <a:off x="5596328" y="4364399"/>
            <a:ext cx="773070" cy="200055"/>
          </a:xfrm>
          <a:prstGeom prst="rect">
            <a:avLst/>
          </a:prstGeom>
          <a:noFill/>
          <a:ln w="3175">
            <a:noFill/>
          </a:ln>
        </p:spPr>
        <p:txBody>
          <a:bodyPr wrap="square" rtlCol="0">
            <a:spAutoFit/>
          </a:bodyPr>
          <a:lstStyle/>
          <a:p>
            <a:r>
              <a:rPr lang="en-US" sz="700" dirty="0" smtClean="0">
                <a:solidFill>
                  <a:srgbClr val="000000"/>
                </a:solidFill>
              </a:rPr>
              <a:t>7%</a:t>
            </a:r>
          </a:p>
        </p:txBody>
      </p:sp>
      <p:sp>
        <p:nvSpPr>
          <p:cNvPr id="248" name="Textfeld 53"/>
          <p:cNvSpPr txBox="1"/>
          <p:nvPr/>
        </p:nvSpPr>
        <p:spPr>
          <a:xfrm>
            <a:off x="4497158" y="4364399"/>
            <a:ext cx="773070" cy="200055"/>
          </a:xfrm>
          <a:prstGeom prst="rect">
            <a:avLst/>
          </a:prstGeom>
          <a:noFill/>
          <a:ln w="3175">
            <a:noFill/>
          </a:ln>
        </p:spPr>
        <p:txBody>
          <a:bodyPr wrap="square" rtlCol="0">
            <a:spAutoFit/>
          </a:bodyPr>
          <a:lstStyle/>
          <a:p>
            <a:r>
              <a:rPr lang="en-US" sz="700" dirty="0" smtClean="0">
                <a:solidFill>
                  <a:srgbClr val="000000"/>
                </a:solidFill>
              </a:rPr>
              <a:t>6.0%</a:t>
            </a:r>
          </a:p>
        </p:txBody>
      </p:sp>
      <p:pic>
        <p:nvPicPr>
          <p:cNvPr id="8" name="Grafik 7"/>
          <p:cNvPicPr>
            <a:picLocks noChangeAspect="1"/>
          </p:cNvPicPr>
          <p:nvPr>
            <p:custDataLst>
              <p:tags r:id="rId9"/>
            </p:custDataLst>
          </p:nvPr>
        </p:nvPicPr>
        <p:blipFill>
          <a:blip r:embed="rId13"/>
          <a:stretch>
            <a:fillRect/>
          </a:stretch>
        </p:blipFill>
        <p:spPr>
          <a:xfrm>
            <a:off x="-2500794" y="1423328"/>
            <a:ext cx="1950889" cy="2225233"/>
          </a:xfrm>
          <a:prstGeom prst="rect">
            <a:avLst/>
          </a:prstGeom>
        </p:spPr>
      </p:pic>
    </p:spTree>
    <p:extLst>
      <p:ext uri="{BB962C8B-B14F-4D97-AF65-F5344CB8AC3E}">
        <p14:creationId xmlns:p14="http://schemas.microsoft.com/office/powerpoint/2010/main" val="2938143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a:blip r:embed="rId12"/>
          <a:stretch>
            <a:fillRect/>
          </a:stretch>
        </p:blipFill>
        <p:spPr>
          <a:xfrm>
            <a:off x="2446338" y="1422517"/>
            <a:ext cx="5201025" cy="1499562"/>
          </a:xfrm>
          <a:prstGeom prst="rect">
            <a:avLst/>
          </a:prstGeom>
        </p:spPr>
      </p:pic>
      <p:sp>
        <p:nvSpPr>
          <p:cNvPr id="6" name="Textplatzhalter 5"/>
          <p:cNvSpPr>
            <a:spLocks noGrp="1"/>
          </p:cNvSpPr>
          <p:nvPr>
            <p:ph type="body" sz="quarter" idx="10"/>
          </p:nvPr>
        </p:nvSpPr>
        <p:spPr/>
        <p:txBody>
          <a:bodyPr/>
          <a:lstStyle/>
          <a:p>
            <a:r>
              <a:rPr lang="en-US" dirty="0"/>
              <a:t>Core statements:</a:t>
            </a:r>
          </a:p>
          <a:p>
            <a:pPr lvl="2"/>
            <a:r>
              <a:rPr lang="en-US" dirty="0"/>
              <a:t>The consideration of synergies results in a significant increase of the EBITDA margin from 29.4% to 35.5 % and is within the range of comparable companies</a:t>
            </a:r>
          </a:p>
          <a:p>
            <a:pPr lvl="2"/>
            <a:r>
              <a:rPr lang="en-US" dirty="0"/>
              <a:t>The cash contribution margin is, as a result of the synergies, even higher than comparable companies</a:t>
            </a:r>
          </a:p>
        </p:txBody>
      </p:sp>
      <p:sp>
        <p:nvSpPr>
          <p:cNvPr id="4" name="Titel 3"/>
          <p:cNvSpPr>
            <a:spLocks noGrp="1"/>
          </p:cNvSpPr>
          <p:nvPr>
            <p:ph type="title"/>
          </p:nvPr>
        </p:nvSpPr>
        <p:spPr/>
        <p:txBody>
          <a:bodyPr/>
          <a:lstStyle/>
          <a:p>
            <a:r>
              <a:rPr lang="en-US" dirty="0" smtClean="0"/>
              <a:t>3. How are the synergy potentials assessed? (7/8) – Project example 2</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205" name="Text Box 8"/>
          <p:cNvSpPr txBox="1">
            <a:spLocks noChangeArrowheads="1"/>
          </p:cNvSpPr>
          <p:nvPr>
            <p:custDataLst>
              <p:tags r:id="rId2"/>
            </p:custDataLst>
          </p:nvPr>
        </p:nvSpPr>
        <p:spPr bwMode="gray">
          <a:xfrm>
            <a:off x="2445459" y="2938070"/>
            <a:ext cx="4605972" cy="183409"/>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endParaRPr lang="en-US" sz="600" dirty="0" smtClean="0">
              <a:cs typeface="Arial" pitchFamily="34" charset="0"/>
            </a:endParaRPr>
          </a:p>
          <a:p>
            <a:pPr marL="534988" indent="-534988" defTabSz="762000" eaLnBrk="0" hangingPunct="0">
              <a:spcBef>
                <a:spcPts val="200"/>
              </a:spcBef>
              <a:tabLst>
                <a:tab pos="355600" algn="l"/>
              </a:tabLst>
            </a:pPr>
            <a:endParaRPr lang="en-US" sz="600" dirty="0" smtClean="0">
              <a:cs typeface="Arial" pitchFamily="34" charset="0"/>
            </a:endParaRPr>
          </a:p>
          <a:p>
            <a:pPr marL="534988" indent="-534988" defTabSz="762000" eaLnBrk="0" hangingPunct="0">
              <a:spcBef>
                <a:spcPts val="200"/>
              </a:spcBef>
              <a:tabLst>
                <a:tab pos="355600" algn="l"/>
              </a:tabLst>
            </a:pPr>
            <a:r>
              <a:rPr lang="en-US" sz="600" dirty="0" smtClean="0">
                <a:cs typeface="Arial" pitchFamily="34" charset="0"/>
              </a:rPr>
              <a:t>Note: 	(a) information on combined revenues and EBITDA pre-synergies based on consensus estimates 2012 Capital IQ</a:t>
            </a:r>
          </a:p>
          <a:p>
            <a:pPr marL="534988" indent="-534988" defTabSz="762000" eaLnBrk="0" hangingPunct="0">
              <a:spcBef>
                <a:spcPts val="200"/>
              </a:spcBef>
              <a:tabLst>
                <a:tab pos="355600" algn="l"/>
              </a:tabLst>
            </a:pPr>
            <a:r>
              <a:rPr lang="en-US" sz="600" dirty="0" smtClean="0">
                <a:cs typeface="Arial" pitchFamily="34" charset="0"/>
              </a:rPr>
              <a:t>Source:	KPMG analysis</a:t>
            </a:r>
            <a:endParaRPr lang="en-US" sz="600" dirty="0">
              <a:cs typeface="Arial" pitchFamily="34" charset="0"/>
            </a:endParaRPr>
          </a:p>
        </p:txBody>
      </p:sp>
      <p:sp>
        <p:nvSpPr>
          <p:cNvPr id="206" name="Text Placeholder 12"/>
          <p:cNvSpPr txBox="1">
            <a:spLocks/>
          </p:cNvSpPr>
          <p:nvPr>
            <p:custDataLst>
              <p:tags r:id="rId3"/>
            </p:custDataLst>
          </p:nvPr>
        </p:nvSpPr>
        <p:spPr>
          <a:xfrm>
            <a:off x="2454522" y="3251020"/>
            <a:ext cx="6969128" cy="177654"/>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Project </a:t>
            </a:r>
            <a:r>
              <a:rPr lang="en-US" sz="900" kern="0" dirty="0" smtClean="0">
                <a:solidFill>
                  <a:srgbClr val="BC204B"/>
                </a:solidFill>
                <a:latin typeface="Arial" panose="020B0604020202020204" pitchFamily="34" charset="0"/>
                <a:cs typeface="Arial" panose="020B0604020202020204" pitchFamily="34" charset="0"/>
              </a:rPr>
              <a:t>[Sample</a:t>
            </a:r>
            <a:r>
              <a:rPr lang="en-US" sz="900" kern="0" dirty="0">
                <a:solidFill>
                  <a:srgbClr val="BC204B"/>
                </a:solidFill>
                <a:latin typeface="Arial" panose="020B0604020202020204" pitchFamily="34" charset="0"/>
                <a:cs typeface="Arial" panose="020B0604020202020204" pitchFamily="34" charset="0"/>
              </a:rPr>
              <a:t>] </a:t>
            </a:r>
            <a:r>
              <a:rPr lang="en-US" sz="900" kern="0" dirty="0">
                <a:latin typeface="Arial" panose="020B0604020202020204" pitchFamily="34" charset="0"/>
                <a:cs typeface="Arial" panose="020B0604020202020204" pitchFamily="34" charset="0"/>
              </a:rPr>
              <a:t>- Pro-forma profitability benchmark with </a:t>
            </a:r>
            <a:r>
              <a:rPr lang="en-US" sz="900" kern="0" dirty="0">
                <a:solidFill>
                  <a:srgbClr val="BC204B"/>
                </a:solidFill>
                <a:latin typeface="Arial" panose="020B0604020202020204" pitchFamily="34" charset="0"/>
                <a:cs typeface="Arial" panose="020B0604020202020204" pitchFamily="34" charset="0"/>
              </a:rPr>
              <a:t>[to be </a:t>
            </a:r>
            <a:r>
              <a:rPr lang="en-US" sz="900" kern="0" dirty="0" smtClean="0">
                <a:solidFill>
                  <a:srgbClr val="BC204B"/>
                </a:solidFill>
                <a:latin typeface="Arial" panose="020B0604020202020204" pitchFamily="34" charset="0"/>
                <a:cs typeface="Arial" panose="020B0604020202020204" pitchFamily="34" charset="0"/>
              </a:rPr>
              <a:t>specified]</a:t>
            </a:r>
            <a:r>
              <a:rPr lang="en-US" sz="900" kern="0" dirty="0" smtClean="0">
                <a:latin typeface="Arial" panose="020B0604020202020204" pitchFamily="34" charset="0"/>
                <a:cs typeface="Arial" panose="020B0604020202020204" pitchFamily="34" charset="0"/>
              </a:rPr>
              <a:t> companies</a:t>
            </a:r>
            <a:endParaRPr lang="en-US" sz="900" kern="0" dirty="0">
              <a:latin typeface="Arial" panose="020B0604020202020204" pitchFamily="34" charset="0"/>
              <a:cs typeface="Arial" panose="020B0604020202020204" pitchFamily="34" charset="0"/>
            </a:endParaRPr>
          </a:p>
        </p:txBody>
      </p:sp>
      <p:sp>
        <p:nvSpPr>
          <p:cNvPr id="209" name="Text Box 8"/>
          <p:cNvSpPr txBox="1">
            <a:spLocks noChangeArrowheads="1"/>
          </p:cNvSpPr>
          <p:nvPr>
            <p:custDataLst>
              <p:tags r:id="rId4"/>
            </p:custDataLst>
          </p:nvPr>
        </p:nvSpPr>
        <p:spPr bwMode="gray">
          <a:xfrm>
            <a:off x="2452409" y="6017567"/>
            <a:ext cx="4464769" cy="92333"/>
          </a:xfrm>
          <a:prstGeom prst="rect">
            <a:avLst/>
          </a:prstGeom>
          <a:noFill/>
          <a:ln w="6350">
            <a:noFill/>
            <a:miter lim="800000"/>
            <a:headEnd type="none" w="sm" len="sm"/>
            <a:tailEnd type="none" w="sm" len="sm"/>
          </a:ln>
          <a:effectLst/>
        </p:spPr>
        <p:txBody>
          <a:bodyPr wrap="square" lIns="0" tIns="0" rIns="0" bIns="0" anchor="b">
            <a:spAutoFit/>
          </a:bodyPr>
          <a:lstStyle/>
          <a:p>
            <a:pPr marL="361950" indent="-361950" defTabSz="762000" eaLnBrk="0" hangingPunct="0">
              <a:spcBef>
                <a:spcPts val="200"/>
              </a:spcBef>
              <a:tabLst>
                <a:tab pos="180975" algn="l"/>
              </a:tabLst>
            </a:pPr>
            <a:r>
              <a:rPr lang="en-US" sz="600" dirty="0" smtClean="0">
                <a:solidFill>
                  <a:srgbClr val="000000"/>
                </a:solidFill>
                <a:cs typeface="Arial" pitchFamily="34" charset="0"/>
              </a:rPr>
              <a:t>Source:	KPMG analysis</a:t>
            </a:r>
          </a:p>
        </p:txBody>
      </p:sp>
      <p:sp>
        <p:nvSpPr>
          <p:cNvPr id="58" name="Rounded Rectangle 2"/>
          <p:cNvSpPr/>
          <p:nvPr>
            <p:custDataLst>
              <p:tags r:id="rId5"/>
            </p:custDataLst>
          </p:nvPr>
        </p:nvSpPr>
        <p:spPr>
          <a:xfrm rot="5400000">
            <a:off x="6340914" y="2370270"/>
            <a:ext cx="173732" cy="35877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59" name="Rounded Rectangle 2"/>
          <p:cNvSpPr/>
          <p:nvPr>
            <p:custDataLst>
              <p:tags r:id="rId6"/>
            </p:custDataLst>
          </p:nvPr>
        </p:nvSpPr>
        <p:spPr>
          <a:xfrm rot="5400000">
            <a:off x="6338837" y="2074012"/>
            <a:ext cx="173733" cy="358773"/>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60" name="Rechteck 59"/>
          <p:cNvSpPr/>
          <p:nvPr/>
        </p:nvSpPr>
        <p:spPr>
          <a:xfrm rot="1551851">
            <a:off x="6916865" y="144304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61" name="Rectangle 343"/>
          <p:cNvSpPr>
            <a:spLocks noChangeArrowheads="1"/>
          </p:cNvSpPr>
          <p:nvPr>
            <p:custDataLst>
              <p:tags r:id="rId7"/>
            </p:custDataLst>
          </p:nvPr>
        </p:nvSpPr>
        <p:spPr bwMode="gray">
          <a:xfrm rot="16200000">
            <a:off x="4538975" y="1501994"/>
            <a:ext cx="630000" cy="4680000"/>
          </a:xfrm>
          <a:prstGeom prst="rect">
            <a:avLst/>
          </a:prstGeom>
          <a:solidFill>
            <a:srgbClr val="D9D9D9"/>
          </a:solidFill>
          <a:ln w="6350">
            <a:solidFill>
              <a:schemeClr val="bg1"/>
            </a:solidFill>
            <a:miter lim="800000"/>
            <a:headEnd type="none" w="sm" len="sm"/>
            <a:tailEnd type="none" w="sm" len="sm"/>
          </a:ln>
        </p:spPr>
        <p:txBody>
          <a:bodyPr wrap="none" lIns="54000" tIns="54000" rIns="54000" bIns="54000"/>
          <a:lstStyle/>
          <a:p>
            <a:pPr algn="ctr" defTabSz="762000" eaLnBrk="0" hangingPunct="0">
              <a:lnSpc>
                <a:spcPct val="100000"/>
              </a:lnSpc>
              <a:spcBef>
                <a:spcPct val="0"/>
              </a:spcBef>
            </a:pPr>
            <a:r>
              <a:rPr lang="en-US" sz="800" dirty="0" smtClean="0">
                <a:latin typeface="Arial"/>
              </a:rPr>
              <a:t>EBITDA</a:t>
            </a:r>
          </a:p>
          <a:p>
            <a:pPr algn="ctr" defTabSz="762000" eaLnBrk="0" hangingPunct="0">
              <a:lnSpc>
                <a:spcPct val="100000"/>
              </a:lnSpc>
              <a:spcBef>
                <a:spcPct val="0"/>
              </a:spcBef>
            </a:pPr>
            <a:r>
              <a:rPr lang="en-US" sz="800" dirty="0" smtClean="0">
                <a:latin typeface="Arial"/>
              </a:rPr>
              <a:t>margin</a:t>
            </a:r>
            <a:endParaRPr lang="en-US" sz="800" b="0" dirty="0">
              <a:latin typeface="Arial"/>
            </a:endParaRPr>
          </a:p>
        </p:txBody>
      </p:sp>
      <p:sp>
        <p:nvSpPr>
          <p:cNvPr id="62" name="Rectangle 344"/>
          <p:cNvSpPr>
            <a:spLocks noChangeArrowheads="1"/>
          </p:cNvSpPr>
          <p:nvPr>
            <p:custDataLst>
              <p:tags r:id="rId8"/>
            </p:custDataLst>
          </p:nvPr>
        </p:nvSpPr>
        <p:spPr bwMode="gray">
          <a:xfrm rot="16200000">
            <a:off x="4539648" y="2198349"/>
            <a:ext cx="628652" cy="4680000"/>
          </a:xfrm>
          <a:prstGeom prst="rect">
            <a:avLst/>
          </a:prstGeom>
          <a:solidFill>
            <a:srgbClr val="D9D9D9"/>
          </a:solidFill>
          <a:ln w="6350">
            <a:solidFill>
              <a:schemeClr val="bg1"/>
            </a:solidFill>
            <a:miter lim="800000"/>
            <a:headEnd type="none" w="sm" len="sm"/>
            <a:tailEnd type="none" w="sm" len="sm"/>
          </a:ln>
        </p:spPr>
        <p:txBody>
          <a:bodyPr wrap="none" lIns="54000" tIns="54000" rIns="54000" bIns="54000"/>
          <a:lstStyle/>
          <a:p>
            <a:pPr algn="ctr" defTabSz="762000" eaLnBrk="0" hangingPunct="0">
              <a:lnSpc>
                <a:spcPct val="100000"/>
              </a:lnSpc>
              <a:spcBef>
                <a:spcPct val="0"/>
              </a:spcBef>
            </a:pPr>
            <a:r>
              <a:rPr lang="en-US" sz="800" b="0" dirty="0" smtClean="0">
                <a:latin typeface="Arial"/>
              </a:rPr>
              <a:t>Cash</a:t>
            </a:r>
          </a:p>
          <a:p>
            <a:pPr algn="ctr" defTabSz="762000" eaLnBrk="0" hangingPunct="0">
              <a:lnSpc>
                <a:spcPct val="100000"/>
              </a:lnSpc>
              <a:spcBef>
                <a:spcPct val="0"/>
              </a:spcBef>
            </a:pPr>
            <a:r>
              <a:rPr lang="en-US" sz="800" dirty="0" smtClean="0">
                <a:latin typeface="Arial"/>
              </a:rPr>
              <a:t>Contribution</a:t>
            </a:r>
            <a:br>
              <a:rPr lang="en-US" sz="800" dirty="0" smtClean="0">
                <a:latin typeface="Arial"/>
              </a:rPr>
            </a:br>
            <a:r>
              <a:rPr lang="en-US" sz="800" dirty="0" smtClean="0">
                <a:latin typeface="Arial"/>
              </a:rPr>
              <a:t>margin</a:t>
            </a:r>
            <a:endParaRPr lang="en-US" sz="800" b="0" dirty="0">
              <a:latin typeface="Arial"/>
            </a:endParaRPr>
          </a:p>
        </p:txBody>
      </p:sp>
      <p:sp>
        <p:nvSpPr>
          <p:cNvPr id="63" name="Rectangle 21"/>
          <p:cNvSpPr>
            <a:spLocks noChangeArrowheads="1"/>
          </p:cNvSpPr>
          <p:nvPr/>
        </p:nvSpPr>
        <p:spPr bwMode="auto">
          <a:xfrm>
            <a:off x="5037050" y="5303081"/>
            <a:ext cx="90688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000000"/>
                </a:solidFill>
                <a:cs typeface="Arial" pitchFamily="34" charset="0"/>
              </a:rPr>
              <a:t>Combined business </a:t>
            </a:r>
            <a:br>
              <a:rPr lang="en-US" sz="800" dirty="0" smtClean="0">
                <a:solidFill>
                  <a:srgbClr val="000000"/>
                </a:solidFill>
                <a:cs typeface="Arial" pitchFamily="34" charset="0"/>
              </a:rPr>
            </a:br>
            <a:r>
              <a:rPr lang="en-US" sz="800" dirty="0" smtClean="0">
                <a:solidFill>
                  <a:srgbClr val="000000"/>
                </a:solidFill>
                <a:cs typeface="Arial" pitchFamily="34" charset="0"/>
              </a:rPr>
              <a:t>ex synergies </a:t>
            </a:r>
            <a:r>
              <a:rPr lang="en-US" sz="800" dirty="0" smtClean="0">
                <a:solidFill>
                  <a:srgbClr val="BC204B"/>
                </a:solidFill>
                <a:cs typeface="Arial" pitchFamily="34" charset="0"/>
              </a:rPr>
              <a:t>&lt;sample&gt;</a:t>
            </a:r>
          </a:p>
        </p:txBody>
      </p:sp>
      <p:sp>
        <p:nvSpPr>
          <p:cNvPr id="64" name="Rectangle 6"/>
          <p:cNvSpPr>
            <a:spLocks noChangeArrowheads="1"/>
          </p:cNvSpPr>
          <p:nvPr/>
        </p:nvSpPr>
        <p:spPr bwMode="auto">
          <a:xfrm>
            <a:off x="4885421" y="5430944"/>
            <a:ext cx="103188" cy="115888"/>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65" name="Rectangle 9"/>
          <p:cNvSpPr>
            <a:spLocks noChangeArrowheads="1"/>
          </p:cNvSpPr>
          <p:nvPr/>
        </p:nvSpPr>
        <p:spPr bwMode="auto">
          <a:xfrm>
            <a:off x="6065619" y="5430151"/>
            <a:ext cx="103188" cy="117475"/>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cxnSp>
        <p:nvCxnSpPr>
          <p:cNvPr id="66" name="Gerade Verbindung 65"/>
          <p:cNvCxnSpPr/>
          <p:nvPr/>
        </p:nvCxnSpPr>
        <p:spPr>
          <a:xfrm>
            <a:off x="4802937" y="3670554"/>
            <a:ext cx="0" cy="432048"/>
          </a:xfrm>
          <a:prstGeom prst="line">
            <a:avLst/>
          </a:prstGeom>
          <a:solidFill>
            <a:srgbClr val="F5B36A"/>
          </a:solidFill>
          <a:ln w="9525">
            <a:noFill/>
            <a:miter lim="800000"/>
            <a:headEnd/>
            <a:tailEnd/>
          </a:ln>
        </p:spPr>
      </p:cxnSp>
      <p:sp>
        <p:nvSpPr>
          <p:cNvPr id="67" name="Rechteck 66"/>
          <p:cNvSpPr/>
          <p:nvPr/>
        </p:nvSpPr>
        <p:spPr>
          <a:xfrm>
            <a:off x="4298608" y="3696680"/>
            <a:ext cx="2736850"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echteck 67"/>
          <p:cNvSpPr/>
          <p:nvPr/>
        </p:nvSpPr>
        <p:spPr>
          <a:xfrm>
            <a:off x="3290719" y="4356564"/>
            <a:ext cx="2447752"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9" name="Rectangle 6"/>
          <p:cNvSpPr>
            <a:spLocks noChangeArrowheads="1"/>
          </p:cNvSpPr>
          <p:nvPr/>
        </p:nvSpPr>
        <p:spPr bwMode="auto">
          <a:xfrm>
            <a:off x="5526625" y="3597330"/>
            <a:ext cx="36000" cy="54000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70" name="Rectangle 6"/>
          <p:cNvSpPr>
            <a:spLocks noChangeArrowheads="1"/>
          </p:cNvSpPr>
          <p:nvPr/>
        </p:nvSpPr>
        <p:spPr bwMode="auto">
          <a:xfrm>
            <a:off x="4014457" y="4248612"/>
            <a:ext cx="36000" cy="540000"/>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71" name="Rectangle 9"/>
          <p:cNvSpPr>
            <a:spLocks noChangeArrowheads="1"/>
          </p:cNvSpPr>
          <p:nvPr/>
        </p:nvSpPr>
        <p:spPr bwMode="auto">
          <a:xfrm>
            <a:off x="5052869" y="4242262"/>
            <a:ext cx="36000" cy="54000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72" name="Rectangle 6"/>
          <p:cNvSpPr>
            <a:spLocks noChangeArrowheads="1"/>
          </p:cNvSpPr>
          <p:nvPr/>
        </p:nvSpPr>
        <p:spPr bwMode="auto">
          <a:xfrm>
            <a:off x="2601223" y="5430944"/>
            <a:ext cx="103188" cy="115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3" name="Rectangle 21"/>
          <p:cNvSpPr>
            <a:spLocks noChangeArrowheads="1"/>
          </p:cNvSpPr>
          <p:nvPr/>
        </p:nvSpPr>
        <p:spPr bwMode="auto">
          <a:xfrm>
            <a:off x="2745239" y="5379281"/>
            <a:ext cx="756617"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000000"/>
                </a:solidFill>
                <a:cs typeface="Arial" pitchFamily="34" charset="0"/>
              </a:rPr>
              <a:t>Bandwidth wider</a:t>
            </a:r>
            <a:br>
              <a:rPr lang="en-US" sz="800" dirty="0" smtClean="0">
                <a:solidFill>
                  <a:srgbClr val="000000"/>
                </a:solidFill>
                <a:cs typeface="Arial" pitchFamily="34" charset="0"/>
              </a:rPr>
            </a:br>
            <a:r>
              <a:rPr lang="en-US" sz="800" dirty="0" smtClean="0">
                <a:solidFill>
                  <a:srgbClr val="000000"/>
                </a:solidFill>
                <a:cs typeface="Arial" pitchFamily="34" charset="0"/>
              </a:rPr>
              <a:t>peer group</a:t>
            </a:r>
          </a:p>
        </p:txBody>
      </p:sp>
      <p:grpSp>
        <p:nvGrpSpPr>
          <p:cNvPr id="74" name="Gruppieren 75"/>
          <p:cNvGrpSpPr/>
          <p:nvPr/>
        </p:nvGrpSpPr>
        <p:grpSpPr>
          <a:xfrm>
            <a:off x="3146753" y="4907279"/>
            <a:ext cx="4014000" cy="145539"/>
            <a:chOff x="2981300" y="5297017"/>
            <a:chExt cx="4014000" cy="272590"/>
          </a:xfrm>
        </p:grpSpPr>
        <p:cxnSp>
          <p:nvCxnSpPr>
            <p:cNvPr id="75" name="Gerade Verbindung 76"/>
            <p:cNvCxnSpPr/>
            <p:nvPr/>
          </p:nvCxnSpPr>
          <p:spPr>
            <a:xfrm>
              <a:off x="2981300" y="5421663"/>
              <a:ext cx="4014000"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76" name="Gerade Verbindung 77"/>
            <p:cNvCxnSpPr/>
            <p:nvPr/>
          </p:nvCxnSpPr>
          <p:spPr>
            <a:xfrm rot="5400000">
              <a:off x="6261679" y="5428318"/>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77" name="Gerade Verbindung 78"/>
            <p:cNvCxnSpPr/>
            <p:nvPr/>
          </p:nvCxnSpPr>
          <p:spPr>
            <a:xfrm rot="5400000">
              <a:off x="6822435" y="5434288"/>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78" name="Gerade Verbindung 79"/>
            <p:cNvCxnSpPr/>
            <p:nvPr/>
          </p:nvCxnSpPr>
          <p:spPr>
            <a:xfrm rot="5400000">
              <a:off x="4018657"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nvGrpSpPr>
            <p:cNvPr id="79" name="Gruppieren 78"/>
            <p:cNvGrpSpPr/>
            <p:nvPr/>
          </p:nvGrpSpPr>
          <p:grpSpPr>
            <a:xfrm>
              <a:off x="5271469" y="5306205"/>
              <a:ext cx="560755" cy="263402"/>
              <a:chOff x="4438182" y="5306205"/>
              <a:chExt cx="649726" cy="263402"/>
            </a:xfrm>
          </p:grpSpPr>
          <p:cxnSp>
            <p:nvCxnSpPr>
              <p:cNvPr id="85" name="Gerade Verbindung 86"/>
              <p:cNvCxnSpPr/>
              <p:nvPr/>
            </p:nvCxnSpPr>
            <p:spPr>
              <a:xfrm rot="5400000">
                <a:off x="4956607"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86" name="Gerade Verbindung 87"/>
              <p:cNvCxnSpPr/>
              <p:nvPr/>
            </p:nvCxnSpPr>
            <p:spPr>
              <a:xfrm rot="5400000">
                <a:off x="4306881" y="5438307"/>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grpSp>
          <p:nvGrpSpPr>
            <p:cNvPr id="80" name="Gruppieren 81"/>
            <p:cNvGrpSpPr/>
            <p:nvPr/>
          </p:nvGrpSpPr>
          <p:grpSpPr>
            <a:xfrm>
              <a:off x="3602775" y="5301208"/>
              <a:ext cx="548612" cy="267598"/>
              <a:chOff x="3152801" y="5301208"/>
              <a:chExt cx="635656" cy="267598"/>
            </a:xfrm>
          </p:grpSpPr>
          <p:cxnSp>
            <p:nvCxnSpPr>
              <p:cNvPr id="83" name="Gerade Verbindung 84"/>
              <p:cNvCxnSpPr/>
              <p:nvPr/>
            </p:nvCxnSpPr>
            <p:spPr>
              <a:xfrm rot="5400000">
                <a:off x="3657156"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84" name="Gerade Verbindung 85"/>
              <p:cNvCxnSpPr/>
              <p:nvPr/>
            </p:nvCxnSpPr>
            <p:spPr>
              <a:xfrm rot="5400000">
                <a:off x="3021500" y="5432509"/>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cxnSp>
          <p:nvCxnSpPr>
            <p:cNvPr id="81" name="Gerade Verbindung 82"/>
            <p:cNvCxnSpPr/>
            <p:nvPr/>
          </p:nvCxnSpPr>
          <p:spPr>
            <a:xfrm rot="5400000">
              <a:off x="4579414" y="5437506"/>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cxnSp>
          <p:nvCxnSpPr>
            <p:cNvPr id="82" name="Gerade Verbindung 83"/>
            <p:cNvCxnSpPr/>
            <p:nvPr/>
          </p:nvCxnSpPr>
          <p:spPr>
            <a:xfrm rot="5400000">
              <a:off x="2912147" y="5433310"/>
              <a:ext cx="262601" cy="0"/>
            </a:xfrm>
            <a:prstGeom prst="line">
              <a:avLst/>
            </a:prstGeom>
            <a:ln>
              <a:solidFill>
                <a:srgbClr val="747678"/>
              </a:solidFill>
            </a:ln>
          </p:spPr>
          <p:style>
            <a:lnRef idx="3">
              <a:schemeClr val="accent1"/>
            </a:lnRef>
            <a:fillRef idx="0">
              <a:schemeClr val="accent1"/>
            </a:fillRef>
            <a:effectRef idx="2">
              <a:schemeClr val="accent1"/>
            </a:effectRef>
            <a:fontRef idx="minor">
              <a:schemeClr val="tx1"/>
            </a:fontRef>
          </p:style>
        </p:cxnSp>
      </p:grpSp>
      <p:grpSp>
        <p:nvGrpSpPr>
          <p:cNvPr id="87" name="Gruppieren 88"/>
          <p:cNvGrpSpPr/>
          <p:nvPr/>
        </p:nvGrpSpPr>
        <p:grpSpPr>
          <a:xfrm>
            <a:off x="2982828" y="5043585"/>
            <a:ext cx="4589230" cy="200055"/>
            <a:chOff x="2335470" y="5567993"/>
            <a:chExt cx="4589230" cy="200055"/>
          </a:xfrm>
        </p:grpSpPr>
        <p:sp>
          <p:nvSpPr>
            <p:cNvPr id="88" name="Textfeld 89"/>
            <p:cNvSpPr txBox="1"/>
            <p:nvPr/>
          </p:nvSpPr>
          <p:spPr>
            <a:xfrm>
              <a:off x="4016864" y="5567993"/>
              <a:ext cx="773070" cy="200055"/>
            </a:xfrm>
            <a:prstGeom prst="rect">
              <a:avLst/>
            </a:prstGeom>
            <a:noFill/>
            <a:ln w="3175">
              <a:noFill/>
            </a:ln>
          </p:spPr>
          <p:txBody>
            <a:bodyPr wrap="square" rtlCol="0">
              <a:spAutoFit/>
            </a:bodyPr>
            <a:lstStyle/>
            <a:p>
              <a:r>
                <a:rPr lang="en-US" sz="700" dirty="0" smtClean="0">
                  <a:solidFill>
                    <a:srgbClr val="000000"/>
                  </a:solidFill>
                </a:rPr>
                <a:t>25%</a:t>
              </a:r>
            </a:p>
          </p:txBody>
        </p:sp>
        <p:sp>
          <p:nvSpPr>
            <p:cNvPr id="89" name="Textfeld 90"/>
            <p:cNvSpPr txBox="1"/>
            <p:nvPr/>
          </p:nvSpPr>
          <p:spPr>
            <a:xfrm>
              <a:off x="2335470" y="5567993"/>
              <a:ext cx="802472" cy="200055"/>
            </a:xfrm>
            <a:prstGeom prst="rect">
              <a:avLst/>
            </a:prstGeom>
            <a:noFill/>
            <a:ln w="3175">
              <a:noFill/>
            </a:ln>
          </p:spPr>
          <p:txBody>
            <a:bodyPr wrap="square" rtlCol="0">
              <a:spAutoFit/>
            </a:bodyPr>
            <a:lstStyle/>
            <a:p>
              <a:r>
                <a:rPr lang="en-US" sz="700" dirty="0" smtClean="0">
                  <a:solidFill>
                    <a:srgbClr val="000000"/>
                  </a:solidFill>
                </a:rPr>
                <a:t>10%</a:t>
              </a:r>
              <a:endParaRPr lang="en-US" sz="700" dirty="0">
                <a:solidFill>
                  <a:srgbClr val="000000"/>
                </a:solidFill>
              </a:endParaRPr>
            </a:p>
          </p:txBody>
        </p:sp>
        <p:sp>
          <p:nvSpPr>
            <p:cNvPr id="90" name="Textfeld 91"/>
            <p:cNvSpPr txBox="1"/>
            <p:nvPr/>
          </p:nvSpPr>
          <p:spPr>
            <a:xfrm>
              <a:off x="5140449" y="5567993"/>
              <a:ext cx="839695" cy="200055"/>
            </a:xfrm>
            <a:prstGeom prst="rect">
              <a:avLst/>
            </a:prstGeom>
            <a:noFill/>
            <a:ln w="3175">
              <a:noFill/>
            </a:ln>
          </p:spPr>
          <p:txBody>
            <a:bodyPr wrap="square" rtlCol="0">
              <a:spAutoFit/>
            </a:bodyPr>
            <a:lstStyle/>
            <a:p>
              <a:r>
                <a:rPr lang="en-US" sz="700" dirty="0" smtClean="0">
                  <a:solidFill>
                    <a:srgbClr val="000000"/>
                  </a:solidFill>
                </a:rPr>
                <a:t>35%</a:t>
              </a:r>
              <a:endParaRPr lang="en-US" sz="700" dirty="0">
                <a:solidFill>
                  <a:srgbClr val="000000"/>
                </a:solidFill>
              </a:endParaRPr>
            </a:p>
          </p:txBody>
        </p:sp>
        <p:sp>
          <p:nvSpPr>
            <p:cNvPr id="91" name="Textfeld 92"/>
            <p:cNvSpPr txBox="1"/>
            <p:nvPr/>
          </p:nvSpPr>
          <p:spPr>
            <a:xfrm>
              <a:off x="6239619" y="5567993"/>
              <a:ext cx="685081" cy="200055"/>
            </a:xfrm>
            <a:prstGeom prst="rect">
              <a:avLst/>
            </a:prstGeom>
            <a:noFill/>
            <a:ln w="3175">
              <a:noFill/>
            </a:ln>
          </p:spPr>
          <p:txBody>
            <a:bodyPr wrap="square" rtlCol="0">
              <a:spAutoFit/>
            </a:bodyPr>
            <a:lstStyle/>
            <a:p>
              <a:r>
                <a:rPr lang="en-US" sz="700" dirty="0" smtClean="0">
                  <a:solidFill>
                    <a:srgbClr val="000000"/>
                  </a:solidFill>
                </a:rPr>
                <a:t>45%</a:t>
              </a:r>
              <a:endParaRPr lang="en-US" sz="700" dirty="0">
                <a:solidFill>
                  <a:srgbClr val="000000"/>
                </a:solidFill>
              </a:endParaRPr>
            </a:p>
          </p:txBody>
        </p:sp>
        <p:sp>
          <p:nvSpPr>
            <p:cNvPr id="92" name="Textfeld 93"/>
            <p:cNvSpPr txBox="1"/>
            <p:nvPr/>
          </p:nvSpPr>
          <p:spPr>
            <a:xfrm>
              <a:off x="4559020" y="5567993"/>
              <a:ext cx="773070" cy="200055"/>
            </a:xfrm>
            <a:prstGeom prst="rect">
              <a:avLst/>
            </a:prstGeom>
            <a:noFill/>
            <a:ln w="3175">
              <a:noFill/>
            </a:ln>
          </p:spPr>
          <p:txBody>
            <a:bodyPr wrap="square" rtlCol="0">
              <a:spAutoFit/>
            </a:bodyPr>
            <a:lstStyle/>
            <a:p>
              <a:r>
                <a:rPr lang="en-US" sz="700" dirty="0" smtClean="0">
                  <a:solidFill>
                    <a:srgbClr val="000000"/>
                  </a:solidFill>
                </a:rPr>
                <a:t>30%</a:t>
              </a:r>
            </a:p>
          </p:txBody>
        </p:sp>
        <p:sp>
          <p:nvSpPr>
            <p:cNvPr id="93" name="Textfeld 94"/>
            <p:cNvSpPr txBox="1"/>
            <p:nvPr/>
          </p:nvSpPr>
          <p:spPr>
            <a:xfrm>
              <a:off x="5678413" y="5567993"/>
              <a:ext cx="839695" cy="200055"/>
            </a:xfrm>
            <a:prstGeom prst="rect">
              <a:avLst/>
            </a:prstGeom>
            <a:noFill/>
            <a:ln w="3175">
              <a:noFill/>
            </a:ln>
          </p:spPr>
          <p:txBody>
            <a:bodyPr wrap="square" rtlCol="0">
              <a:spAutoFit/>
            </a:bodyPr>
            <a:lstStyle/>
            <a:p>
              <a:r>
                <a:rPr lang="en-US" sz="700" dirty="0" smtClean="0">
                  <a:solidFill>
                    <a:srgbClr val="000000"/>
                  </a:solidFill>
                </a:rPr>
                <a:t>40%</a:t>
              </a:r>
              <a:endParaRPr lang="en-US" sz="700" dirty="0">
                <a:solidFill>
                  <a:srgbClr val="000000"/>
                </a:solidFill>
              </a:endParaRPr>
            </a:p>
          </p:txBody>
        </p:sp>
        <p:sp>
          <p:nvSpPr>
            <p:cNvPr id="94" name="Textfeld 95"/>
            <p:cNvSpPr txBox="1"/>
            <p:nvPr/>
          </p:nvSpPr>
          <p:spPr>
            <a:xfrm>
              <a:off x="3459850" y="5567993"/>
              <a:ext cx="773070" cy="200055"/>
            </a:xfrm>
            <a:prstGeom prst="rect">
              <a:avLst/>
            </a:prstGeom>
            <a:noFill/>
            <a:ln w="3175">
              <a:noFill/>
            </a:ln>
          </p:spPr>
          <p:txBody>
            <a:bodyPr wrap="square" rtlCol="0">
              <a:spAutoFit/>
            </a:bodyPr>
            <a:lstStyle/>
            <a:p>
              <a:r>
                <a:rPr lang="en-US" sz="700" dirty="0" smtClean="0">
                  <a:solidFill>
                    <a:srgbClr val="000000"/>
                  </a:solidFill>
                </a:rPr>
                <a:t>20%</a:t>
              </a:r>
            </a:p>
          </p:txBody>
        </p:sp>
        <p:sp>
          <p:nvSpPr>
            <p:cNvPr id="95" name="Textfeld 96"/>
            <p:cNvSpPr txBox="1"/>
            <p:nvPr/>
          </p:nvSpPr>
          <p:spPr>
            <a:xfrm>
              <a:off x="2883786" y="5567993"/>
              <a:ext cx="773070" cy="200055"/>
            </a:xfrm>
            <a:prstGeom prst="rect">
              <a:avLst/>
            </a:prstGeom>
            <a:noFill/>
            <a:ln w="3175">
              <a:noFill/>
            </a:ln>
          </p:spPr>
          <p:txBody>
            <a:bodyPr wrap="square" rtlCol="0">
              <a:spAutoFit/>
            </a:bodyPr>
            <a:lstStyle/>
            <a:p>
              <a:r>
                <a:rPr lang="en-US" sz="700" dirty="0" smtClean="0">
                  <a:solidFill>
                    <a:srgbClr val="000000"/>
                  </a:solidFill>
                </a:rPr>
                <a:t>15%</a:t>
              </a:r>
            </a:p>
          </p:txBody>
        </p:sp>
      </p:grpSp>
      <p:sp>
        <p:nvSpPr>
          <p:cNvPr id="96" name="Rectangle 21"/>
          <p:cNvSpPr>
            <a:spLocks noChangeArrowheads="1"/>
          </p:cNvSpPr>
          <p:nvPr/>
        </p:nvSpPr>
        <p:spPr bwMode="auto">
          <a:xfrm>
            <a:off x="3946338" y="5430081"/>
            <a:ext cx="790281"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000000"/>
                </a:solidFill>
                <a:cs typeface="Arial" pitchFamily="34" charset="0"/>
              </a:rPr>
              <a:t>Most comparable</a:t>
            </a:r>
          </a:p>
        </p:txBody>
      </p:sp>
      <p:sp>
        <p:nvSpPr>
          <p:cNvPr id="97" name="Rectangle 6"/>
          <p:cNvSpPr>
            <a:spLocks noChangeArrowheads="1"/>
          </p:cNvSpPr>
          <p:nvPr/>
        </p:nvSpPr>
        <p:spPr bwMode="auto">
          <a:xfrm>
            <a:off x="3781422" y="5430944"/>
            <a:ext cx="103188" cy="115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8" name="Rechteck 99"/>
          <p:cNvSpPr/>
          <p:nvPr/>
        </p:nvSpPr>
        <p:spPr>
          <a:xfrm>
            <a:off x="6098834" y="3696680"/>
            <a:ext cx="474662"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9" name="Rectangle 9"/>
          <p:cNvSpPr>
            <a:spLocks noChangeArrowheads="1"/>
          </p:cNvSpPr>
          <p:nvPr/>
        </p:nvSpPr>
        <p:spPr bwMode="auto">
          <a:xfrm>
            <a:off x="6288614" y="3597330"/>
            <a:ext cx="36000" cy="54000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000" dirty="0">
              <a:solidFill>
                <a:srgbClr val="000000"/>
              </a:solidFill>
            </a:endParaRPr>
          </a:p>
        </p:txBody>
      </p:sp>
      <p:sp>
        <p:nvSpPr>
          <p:cNvPr id="100" name="Rechteck 101"/>
          <p:cNvSpPr/>
          <p:nvPr/>
        </p:nvSpPr>
        <p:spPr>
          <a:xfrm>
            <a:off x="4802937" y="4356564"/>
            <a:ext cx="146100"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1" name="Rectangle 21"/>
          <p:cNvSpPr>
            <a:spLocks noChangeArrowheads="1"/>
          </p:cNvSpPr>
          <p:nvPr/>
        </p:nvSpPr>
        <p:spPr bwMode="auto">
          <a:xfrm>
            <a:off x="6230850" y="5290381"/>
            <a:ext cx="90688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000000"/>
                </a:solidFill>
                <a:cs typeface="Arial" pitchFamily="34" charset="0"/>
              </a:rPr>
              <a:t>Combined business </a:t>
            </a:r>
            <a:br>
              <a:rPr lang="en-US" sz="800" dirty="0" smtClean="0">
                <a:solidFill>
                  <a:srgbClr val="000000"/>
                </a:solidFill>
                <a:cs typeface="Arial" pitchFamily="34" charset="0"/>
              </a:rPr>
            </a:br>
            <a:r>
              <a:rPr lang="en-US" sz="800" dirty="0" smtClean="0">
                <a:solidFill>
                  <a:srgbClr val="000000"/>
                </a:solidFill>
                <a:cs typeface="Arial" pitchFamily="34" charset="0"/>
              </a:rPr>
              <a:t>with synergies </a:t>
            </a:r>
            <a:r>
              <a:rPr lang="en-US" sz="800" dirty="0" smtClean="0">
                <a:solidFill>
                  <a:srgbClr val="BC204B"/>
                </a:solidFill>
                <a:cs typeface="Arial" pitchFamily="34" charset="0"/>
              </a:rPr>
              <a:t>&lt;sample&gt;</a:t>
            </a:r>
          </a:p>
        </p:txBody>
      </p:sp>
      <p:pic>
        <p:nvPicPr>
          <p:cNvPr id="7" name="Grafik 6"/>
          <p:cNvPicPr>
            <a:picLocks noChangeAspect="1"/>
          </p:cNvPicPr>
          <p:nvPr>
            <p:custDataLst>
              <p:tags r:id="rId9"/>
            </p:custDataLst>
          </p:nvPr>
        </p:nvPicPr>
        <p:blipFill>
          <a:blip r:embed="rId13"/>
          <a:stretch>
            <a:fillRect/>
          </a:stretch>
        </p:blipFill>
        <p:spPr>
          <a:xfrm>
            <a:off x="-2566547" y="1419667"/>
            <a:ext cx="1950889" cy="2225233"/>
          </a:xfrm>
          <a:prstGeom prst="rect">
            <a:avLst/>
          </a:prstGeom>
        </p:spPr>
      </p:pic>
    </p:spTree>
    <p:extLst>
      <p:ext uri="{BB962C8B-B14F-4D97-AF65-F5344CB8AC3E}">
        <p14:creationId xmlns:p14="http://schemas.microsoft.com/office/powerpoint/2010/main" val="3328024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custDataLst>
              <p:tags r:id="rId1"/>
            </p:custDataLst>
          </p:nvPr>
        </p:nvPicPr>
        <p:blipFill>
          <a:blip r:embed="rId6"/>
          <a:stretch>
            <a:fillRect/>
          </a:stretch>
        </p:blipFill>
        <p:spPr>
          <a:xfrm>
            <a:off x="2455047" y="1422400"/>
            <a:ext cx="5179690" cy="3134756"/>
          </a:xfrm>
          <a:prstGeom prst="rect">
            <a:avLst/>
          </a:prstGeom>
        </p:spPr>
      </p:pic>
      <p:sp>
        <p:nvSpPr>
          <p:cNvPr id="6" name="Textplatzhalter 5"/>
          <p:cNvSpPr>
            <a:spLocks noGrp="1"/>
          </p:cNvSpPr>
          <p:nvPr>
            <p:ph type="body" sz="quarter" idx="10"/>
          </p:nvPr>
        </p:nvSpPr>
        <p:spPr/>
        <p:txBody>
          <a:bodyPr/>
          <a:lstStyle/>
          <a:p>
            <a:r>
              <a:rPr lang="en-US" dirty="0"/>
              <a:t>Core statements:</a:t>
            </a:r>
          </a:p>
          <a:p>
            <a:pPr lvl="2"/>
            <a:r>
              <a:rPr lang="en-US" dirty="0"/>
              <a:t>The complete synergy potentials are achieved partially as of year 4</a:t>
            </a:r>
          </a:p>
          <a:p>
            <a:pPr lvl="2"/>
            <a:r>
              <a:rPr lang="en-US" dirty="0"/>
              <a:t>The primary integration costs incur in year 1</a:t>
            </a:r>
          </a:p>
        </p:txBody>
      </p:sp>
      <p:sp>
        <p:nvSpPr>
          <p:cNvPr id="4" name="Titel 3"/>
          <p:cNvSpPr>
            <a:spLocks noGrp="1"/>
          </p:cNvSpPr>
          <p:nvPr>
            <p:ph type="title"/>
          </p:nvPr>
        </p:nvSpPr>
        <p:spPr/>
        <p:txBody>
          <a:bodyPr/>
          <a:lstStyle/>
          <a:p>
            <a:r>
              <a:rPr lang="en-US" dirty="0" smtClean="0"/>
              <a:t>3. How are the synergy potentials assessed? (8/8) – Project example 2</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102" name="Rechteck 101"/>
          <p:cNvSpPr/>
          <p:nvPr/>
        </p:nvSpPr>
        <p:spPr>
          <a:xfrm rot="1551851">
            <a:off x="6916865" y="144304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03" name="Text Box 8"/>
          <p:cNvSpPr txBox="1">
            <a:spLocks noChangeArrowheads="1"/>
          </p:cNvSpPr>
          <p:nvPr>
            <p:custDataLst>
              <p:tags r:id="rId2"/>
            </p:custDataLst>
          </p:nvPr>
        </p:nvSpPr>
        <p:spPr bwMode="gray">
          <a:xfrm>
            <a:off x="2445459" y="4582905"/>
            <a:ext cx="3397251" cy="104396"/>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pic>
        <p:nvPicPr>
          <p:cNvPr id="8" name="Grafik 7"/>
          <p:cNvPicPr>
            <a:picLocks noChangeAspect="1"/>
          </p:cNvPicPr>
          <p:nvPr>
            <p:custDataLst>
              <p:tags r:id="rId3"/>
            </p:custDataLst>
          </p:nvPr>
        </p:nvPicPr>
        <p:blipFill>
          <a:blip r:embed="rId7"/>
          <a:stretch>
            <a:fillRect/>
          </a:stretch>
        </p:blipFill>
        <p:spPr>
          <a:xfrm>
            <a:off x="-2546513" y="1419667"/>
            <a:ext cx="1950889" cy="2225233"/>
          </a:xfrm>
          <a:prstGeom prst="rect">
            <a:avLst/>
          </a:prstGeom>
        </p:spPr>
      </p:pic>
    </p:spTree>
    <p:extLst>
      <p:ext uri="{BB962C8B-B14F-4D97-AF65-F5344CB8AC3E}">
        <p14:creationId xmlns:p14="http://schemas.microsoft.com/office/powerpoint/2010/main" val="483997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284394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Grafik 70"/>
          <p:cNvPicPr>
            <a:picLocks noChangeAspect="1"/>
          </p:cNvPicPr>
          <p:nvPr>
            <p:custDataLst>
              <p:tags r:id="rId2"/>
            </p:custDataLst>
          </p:nvPr>
        </p:nvPicPr>
        <p:blipFill rotWithShape="1">
          <a:blip r:embed="rId13"/>
          <a:srcRect l="3050" t="9134" r="6880" b="16974"/>
          <a:stretch/>
        </p:blipFill>
        <p:spPr>
          <a:xfrm>
            <a:off x="2446338" y="1579659"/>
            <a:ext cx="5196522" cy="2065241"/>
          </a:xfrm>
          <a:prstGeom prst="rect">
            <a:avLst/>
          </a:prstGeom>
        </p:spPr>
      </p:pic>
      <p:sp>
        <p:nvSpPr>
          <p:cNvPr id="6" name="Textplatzhalter 5"/>
          <p:cNvSpPr>
            <a:spLocks noGrp="1"/>
          </p:cNvSpPr>
          <p:nvPr>
            <p:ph type="body" sz="quarter" idx="10"/>
          </p:nvPr>
        </p:nvSpPr>
        <p:spPr/>
        <p:txBody>
          <a:bodyPr/>
          <a:lstStyle/>
          <a:p>
            <a:r>
              <a:rPr lang="en-US" dirty="0"/>
              <a:t>Core statements:</a:t>
            </a:r>
          </a:p>
          <a:p>
            <a:pPr lvl="2"/>
            <a:r>
              <a:rPr lang="en-US" dirty="0"/>
              <a:t>Ambitious timeline for synergies (sales and costs) in the next 5 years</a:t>
            </a:r>
          </a:p>
          <a:p>
            <a:pPr lvl="2"/>
            <a:r>
              <a:rPr lang="en-US" dirty="0"/>
              <a:t>Sales synergies impact both the target and the buyer side through the joint use of a sales network and the mutual sales of combined products</a:t>
            </a:r>
          </a:p>
        </p:txBody>
      </p:sp>
      <p:sp>
        <p:nvSpPr>
          <p:cNvPr id="4" name="Titel 3"/>
          <p:cNvSpPr>
            <a:spLocks noGrp="1"/>
          </p:cNvSpPr>
          <p:nvPr>
            <p:ph type="title"/>
          </p:nvPr>
        </p:nvSpPr>
        <p:spPr/>
        <p:txBody>
          <a:bodyPr/>
          <a:lstStyle/>
          <a:p>
            <a:r>
              <a:rPr lang="en-US" dirty="0" smtClean="0"/>
              <a:t>4. Synergy assessment and synergy case: What financial goals must be achieved overall? (project example)</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cxnSp>
        <p:nvCxnSpPr>
          <p:cNvPr id="10" name="Gerade Verbindung 143"/>
          <p:cNvCxnSpPr/>
          <p:nvPr>
            <p:custDataLst>
              <p:tags r:id="rId3"/>
            </p:custDataLst>
          </p:nvPr>
        </p:nvCxnSpPr>
        <p:spPr bwMode="gray">
          <a:xfrm flipV="1">
            <a:off x="3055620" y="3924300"/>
            <a:ext cx="3931920" cy="982980"/>
          </a:xfrm>
          <a:prstGeom prst="line">
            <a:avLst/>
          </a:prstGeom>
          <a:ln w="12700">
            <a:solidFill>
              <a:schemeClr val="accent4"/>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14" name="Ellipse 142"/>
          <p:cNvSpPr/>
          <p:nvPr>
            <p:custDataLst>
              <p:tags r:id="rId4"/>
            </p:custDataLst>
          </p:nvPr>
        </p:nvSpPr>
        <p:spPr bwMode="auto">
          <a:xfrm rot="20769783">
            <a:off x="4584455" y="4264265"/>
            <a:ext cx="915987" cy="258885"/>
          </a:xfrm>
          <a:prstGeom prst="ellipse">
            <a:avLst/>
          </a:prstGeom>
          <a:solidFill>
            <a:schemeClr val="accent4"/>
          </a:solid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pPr>
            <a:r>
              <a:rPr lang="en-US" sz="800" b="1" dirty="0" smtClean="0">
                <a:solidFill>
                  <a:schemeClr val="bg1"/>
                </a:solidFill>
              </a:rPr>
              <a:t>CAGR </a:t>
            </a:r>
            <a:fld id="{F5331EAE-C33D-4E50-BC10-CE25F95C0630}" type="datetime'''''''''''''''''''''+''''''''''1''''''''''''0''''2%'''''">
              <a:rPr lang="en-US" sz="800" b="1" smtClean="0">
                <a:solidFill>
                  <a:schemeClr val="bg1"/>
                </a:solidFill>
              </a:rPr>
              <a:pPr algn="ctr">
                <a:lnSpc>
                  <a:spcPct val="90000"/>
                </a:lnSpc>
              </a:pPr>
              <a:t>+102%</a:t>
            </a:fld>
            <a:endParaRPr lang="en-US" sz="800" b="1" dirty="0">
              <a:solidFill>
                <a:schemeClr val="bg1"/>
              </a:solidFill>
              <a:sym typeface="Arial"/>
            </a:endParaRPr>
          </a:p>
        </p:txBody>
      </p:sp>
      <p:cxnSp>
        <p:nvCxnSpPr>
          <p:cNvPr id="34" name="Gerade Verbindung 146"/>
          <p:cNvCxnSpPr/>
          <p:nvPr>
            <p:custDataLst>
              <p:tags r:id="rId5"/>
            </p:custDataLst>
          </p:nvPr>
        </p:nvCxnSpPr>
        <p:spPr bwMode="gray">
          <a:xfrm flipV="1">
            <a:off x="3088663" y="1512033"/>
            <a:ext cx="3943350" cy="676275"/>
          </a:xfrm>
          <a:prstGeom prst="line">
            <a:avLst/>
          </a:prstGeom>
          <a:ln w="12700">
            <a:solidFill>
              <a:schemeClr val="accent4"/>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6" name="Ellipse 150"/>
          <p:cNvSpPr/>
          <p:nvPr>
            <p:custDataLst>
              <p:tags r:id="rId6"/>
            </p:custDataLst>
          </p:nvPr>
        </p:nvSpPr>
        <p:spPr bwMode="auto">
          <a:xfrm rot="21101528">
            <a:off x="4616669" y="1730766"/>
            <a:ext cx="882650" cy="232263"/>
          </a:xfrm>
          <a:prstGeom prst="ellipse">
            <a:avLst/>
          </a:prstGeom>
          <a:solidFill>
            <a:schemeClr val="accent4"/>
          </a:solid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lnSpc>
                <a:spcPct val="90000"/>
              </a:lnSpc>
            </a:pPr>
            <a:r>
              <a:rPr lang="en-US" sz="800" b="1" dirty="0" smtClean="0">
                <a:solidFill>
                  <a:schemeClr val="bg1"/>
                </a:solidFill>
              </a:rPr>
              <a:t>CAGR: </a:t>
            </a:r>
            <a:fld id="{749395BC-99FF-4888-A675-59029CDA2D42}" type="datetime'''''''''''''''''''''''''''''+''''''''''''1''''9''''''%'''''''">
              <a:rPr lang="en-US" sz="800" b="1" smtClean="0">
                <a:solidFill>
                  <a:schemeClr val="bg1"/>
                </a:solidFill>
              </a:rPr>
              <a:pPr algn="ctr">
                <a:lnSpc>
                  <a:spcPct val="90000"/>
                </a:lnSpc>
              </a:pPr>
              <a:t>+19%</a:t>
            </a:fld>
            <a:endParaRPr lang="en-US" sz="800" b="1" dirty="0" smtClean="0">
              <a:solidFill>
                <a:schemeClr val="bg1"/>
              </a:solidFill>
              <a:latin typeface="Arial"/>
              <a:ea typeface="ＭＳ Ｐゴシック"/>
              <a:sym typeface="Arial"/>
            </a:endParaRPr>
          </a:p>
        </p:txBody>
      </p:sp>
      <p:sp>
        <p:nvSpPr>
          <p:cNvPr id="56" name="Text Placeholder 7"/>
          <p:cNvSpPr txBox="1">
            <a:spLocks/>
          </p:cNvSpPr>
          <p:nvPr/>
        </p:nvSpPr>
        <p:spPr>
          <a:xfrm>
            <a:off x="2457693" y="1407991"/>
            <a:ext cx="480901" cy="138499"/>
          </a:xfrm>
          <a:prstGeom prst="rect">
            <a:avLst/>
          </a:prstGeom>
          <a:noFill/>
          <a:ln w="9525">
            <a:noFill/>
            <a:miter lim="800000"/>
            <a:headEnd/>
            <a:tailEnd/>
          </a:ln>
        </p:spPr>
        <p:txBody>
          <a:bodyPr wrap="none" lIns="0" tIns="0" rIns="0" bIns="0">
            <a:spAutoFit/>
          </a:bodyPr>
          <a:lstStyle/>
          <a:p>
            <a:pPr defTabSz="762000">
              <a:spcBef>
                <a:spcPct val="40000"/>
              </a:spcBef>
              <a:buClr>
                <a:srgbClr val="97989A"/>
              </a:buClr>
              <a:defRPr/>
            </a:pPr>
            <a:r>
              <a:rPr lang="en-US" sz="900" b="1" dirty="0" smtClean="0">
                <a:solidFill>
                  <a:schemeClr val="tx2"/>
                </a:solidFill>
              </a:rPr>
              <a:t>Revenue</a:t>
            </a:r>
          </a:p>
        </p:txBody>
      </p:sp>
      <p:sp>
        <p:nvSpPr>
          <p:cNvPr id="57" name="Text Placeholder 7"/>
          <p:cNvSpPr txBox="1">
            <a:spLocks/>
          </p:cNvSpPr>
          <p:nvPr/>
        </p:nvSpPr>
        <p:spPr>
          <a:xfrm>
            <a:off x="2452915" y="3802488"/>
            <a:ext cx="294953" cy="138499"/>
          </a:xfrm>
          <a:prstGeom prst="rect">
            <a:avLst/>
          </a:prstGeom>
          <a:noFill/>
          <a:ln w="9525">
            <a:noFill/>
            <a:miter lim="800000"/>
            <a:headEnd/>
            <a:tailEnd/>
          </a:ln>
        </p:spPr>
        <p:txBody>
          <a:bodyPr wrap="none" lIns="0" tIns="0" rIns="0" bIns="0">
            <a:spAutoFit/>
          </a:bodyPr>
          <a:lstStyle/>
          <a:p>
            <a:pPr defTabSz="762000">
              <a:spcBef>
                <a:spcPct val="40000"/>
              </a:spcBef>
              <a:buClr>
                <a:srgbClr val="97989A"/>
              </a:buClr>
              <a:defRPr/>
            </a:pPr>
            <a:r>
              <a:rPr lang="en-US" sz="900" b="1" dirty="0" smtClean="0">
                <a:solidFill>
                  <a:schemeClr val="tx2"/>
                </a:solidFill>
              </a:rPr>
              <a:t>EBIT </a:t>
            </a:r>
          </a:p>
        </p:txBody>
      </p:sp>
      <p:sp>
        <p:nvSpPr>
          <p:cNvPr id="58" name="Rectangle 8"/>
          <p:cNvSpPr>
            <a:spLocks noChangeArrowheads="1"/>
          </p:cNvSpPr>
          <p:nvPr>
            <p:custDataLst>
              <p:tags r:id="rId7"/>
            </p:custDataLst>
          </p:nvPr>
        </p:nvSpPr>
        <p:spPr bwMode="gray">
          <a:xfrm>
            <a:off x="7624034" y="1422400"/>
            <a:ext cx="1783160" cy="4604400"/>
          </a:xfrm>
          <a:prstGeom prst="rect">
            <a:avLst/>
          </a:prstGeom>
          <a:noFill/>
          <a:ln w="6350" algn="ctr">
            <a:noFill/>
            <a:miter lim="800000"/>
            <a:headEnd/>
            <a:tailEnd/>
          </a:ln>
        </p:spPr>
        <p:txBody>
          <a:bodyPr lIns="90000" tIns="46800" rIns="90000" bIns="46800"/>
          <a:lstStyle/>
          <a:p>
            <a:pPr marL="216000" lvl="2" indent="-216000" fontAlgn="auto">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r>
              <a:rPr lang="en-US" sz="900" dirty="0" smtClean="0">
                <a:cs typeface="Arial" pitchFamily="34" charset="0"/>
              </a:rPr>
              <a:t>Challenging market environment</a:t>
            </a:r>
          </a:p>
          <a:p>
            <a:pPr marL="216000" lvl="2" indent="-216000" fontAlgn="auto">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r>
              <a:rPr lang="en-US" sz="900" dirty="0" smtClean="0">
                <a:cs typeface="Arial" pitchFamily="34" charset="0"/>
              </a:rPr>
              <a:t>Strong revenue growth with a projected CAGR of 19%</a:t>
            </a:r>
          </a:p>
          <a:p>
            <a:pPr marL="216000" lvl="2" indent="-216000" fontAlgn="auto">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r>
              <a:rPr lang="en-US" sz="900" dirty="0" smtClean="0">
                <a:cs typeface="Arial" pitchFamily="34" charset="0"/>
              </a:rPr>
              <a:t>Growth drives EBIT with a CAGR of 102%</a:t>
            </a:r>
          </a:p>
          <a:p>
            <a:pPr marL="355600" lvl="2" indent="-177800" fontAlgn="auto">
              <a:spcBef>
                <a:spcPts val="600"/>
              </a:spcBef>
              <a:spcAft>
                <a:spcPts val="300"/>
              </a:spcAft>
              <a:buSzPct val="100000"/>
              <a:buFont typeface="Arial" panose="020B0604020202020204" pitchFamily="34" charset="0"/>
              <a:buChar char="•"/>
              <a:defRPr/>
            </a:pPr>
            <a:endParaRPr lang="en-US" sz="900" kern="0" dirty="0" smtClean="0">
              <a:ea typeface="MS PGothic" pitchFamily="34" charset="-128"/>
              <a:cs typeface="Arial" pitchFamily="34" charset="0"/>
            </a:endParaRPr>
          </a:p>
          <a:p>
            <a:pPr marL="355600" lvl="2" indent="-177800" fontAlgn="auto">
              <a:spcBef>
                <a:spcPts val="600"/>
              </a:spcBef>
              <a:spcAft>
                <a:spcPts val="300"/>
              </a:spcAft>
              <a:buSzPct val="100000"/>
              <a:buFont typeface="Arial" panose="020B0604020202020204" pitchFamily="34" charset="0"/>
              <a:buChar char="•"/>
              <a:defRPr/>
            </a:pPr>
            <a:endParaRPr lang="en-US" sz="900" kern="0" dirty="0" smtClean="0">
              <a:ea typeface="MS PGothic" pitchFamily="34" charset="-128"/>
              <a:cs typeface="Arial" pitchFamily="34" charset="0"/>
            </a:endParaRPr>
          </a:p>
          <a:p>
            <a:pPr marL="216000" lvl="2" indent="-216000">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endParaRPr lang="en-US" sz="900" dirty="0" smtClean="0">
              <a:cs typeface="Arial" pitchFamily="34" charset="0"/>
            </a:endParaRPr>
          </a:p>
          <a:p>
            <a:pPr marL="216000" lvl="2" indent="-216000">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endParaRPr lang="en-US" sz="900" dirty="0" smtClean="0">
              <a:cs typeface="Arial" pitchFamily="34" charset="0"/>
            </a:endParaRPr>
          </a:p>
          <a:p>
            <a:pPr marL="216000" lvl="2" indent="-216000">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r>
              <a:rPr lang="en-US" sz="900" dirty="0" smtClean="0">
                <a:cs typeface="Arial" pitchFamily="34" charset="0"/>
              </a:rPr>
              <a:t>Challenging business case can only be met by focusing on the Top Line </a:t>
            </a:r>
          </a:p>
          <a:p>
            <a:pPr marL="216000" lvl="2" indent="-216000">
              <a:lnSpc>
                <a:spcPct val="135000"/>
              </a:lnSpc>
              <a:spcBef>
                <a:spcPts val="300"/>
              </a:spcBef>
              <a:spcAft>
                <a:spcPts val="300"/>
              </a:spcAft>
              <a:buClr>
                <a:schemeClr val="tx2"/>
              </a:buClr>
              <a:buSzPct val="100000"/>
              <a:buFont typeface="Univers for KPMG Light" panose="020B0403020202020204" pitchFamily="34" charset="0"/>
              <a:buChar char="—"/>
              <a:tabLst>
                <a:tab pos="85725" algn="l"/>
              </a:tabLst>
              <a:defRPr/>
            </a:pPr>
            <a:r>
              <a:rPr lang="en-US" sz="900" dirty="0" smtClean="0">
                <a:cs typeface="Arial" pitchFamily="34" charset="0"/>
              </a:rPr>
              <a:t>Management attention required to ensure Stand Alone Growth and realization of Synergy Targets</a:t>
            </a:r>
            <a:endParaRPr lang="en-US" sz="900" dirty="0">
              <a:cs typeface="Arial" pitchFamily="34" charset="0"/>
            </a:endParaRPr>
          </a:p>
        </p:txBody>
      </p:sp>
      <p:sp>
        <p:nvSpPr>
          <p:cNvPr id="59" name="Isosceles Triangle 36"/>
          <p:cNvSpPr/>
          <p:nvPr/>
        </p:nvSpPr>
        <p:spPr>
          <a:xfrm rot="10800000">
            <a:off x="8061958" y="3558539"/>
            <a:ext cx="939387" cy="134563"/>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Gerader Verbinder 62"/>
          <p:cNvCxnSpPr/>
          <p:nvPr/>
        </p:nvCxnSpPr>
        <p:spPr>
          <a:xfrm>
            <a:off x="7688580" y="3558955"/>
            <a:ext cx="1672894"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pic>
        <p:nvPicPr>
          <p:cNvPr id="70" name="Grafik 69"/>
          <p:cNvPicPr>
            <a:picLocks noChangeAspect="1"/>
          </p:cNvPicPr>
          <p:nvPr>
            <p:custDataLst>
              <p:tags r:id="rId8"/>
            </p:custDataLst>
          </p:nvPr>
        </p:nvPicPr>
        <p:blipFill>
          <a:blip r:embed="rId14"/>
          <a:stretch>
            <a:fillRect/>
          </a:stretch>
        </p:blipFill>
        <p:spPr>
          <a:xfrm>
            <a:off x="-2546352" y="1419667"/>
            <a:ext cx="1963082" cy="2225233"/>
          </a:xfrm>
          <a:prstGeom prst="rect">
            <a:avLst/>
          </a:prstGeom>
        </p:spPr>
      </p:pic>
      <p:pic>
        <p:nvPicPr>
          <p:cNvPr id="74" name="Grafik 73"/>
          <p:cNvPicPr>
            <a:picLocks noChangeAspect="1"/>
          </p:cNvPicPr>
          <p:nvPr>
            <p:custDataLst>
              <p:tags r:id="rId9"/>
            </p:custDataLst>
          </p:nvPr>
        </p:nvPicPr>
        <p:blipFill>
          <a:blip r:embed="rId15"/>
          <a:stretch>
            <a:fillRect/>
          </a:stretch>
        </p:blipFill>
        <p:spPr>
          <a:xfrm>
            <a:off x="-2546935" y="3794663"/>
            <a:ext cx="1963082" cy="2225233"/>
          </a:xfrm>
          <a:prstGeom prst="rect">
            <a:avLst/>
          </a:prstGeom>
        </p:spPr>
      </p:pic>
      <p:pic>
        <p:nvPicPr>
          <p:cNvPr id="78" name="Grafik 77"/>
          <p:cNvPicPr>
            <a:picLocks noChangeAspect="1"/>
          </p:cNvPicPr>
          <p:nvPr>
            <p:custDataLst>
              <p:tags r:id="rId10"/>
            </p:custDataLst>
          </p:nvPr>
        </p:nvPicPr>
        <p:blipFill rotWithShape="1">
          <a:blip r:embed="rId16"/>
          <a:srcRect l="3178" t="7642" r="7078" b="21839"/>
          <a:stretch/>
        </p:blipFill>
        <p:spPr>
          <a:xfrm>
            <a:off x="2446338" y="4049384"/>
            <a:ext cx="5177696" cy="1972004"/>
          </a:xfrm>
          <a:prstGeom prst="rect">
            <a:avLst/>
          </a:prstGeom>
        </p:spPr>
      </p:pic>
      <p:graphicFrame>
        <p:nvGraphicFramePr>
          <p:cNvPr id="79" name="Objekt 78"/>
          <p:cNvGraphicFramePr>
            <a:graphicFrameLocks noChangeAspect="1"/>
          </p:cNvGraphicFramePr>
          <p:nvPr>
            <p:extLst>
              <p:ext uri="{D42A27DB-BD31-4B8C-83A1-F6EECF244321}">
                <p14:modId xmlns:p14="http://schemas.microsoft.com/office/powerpoint/2010/main" val="526129407"/>
              </p:ext>
            </p:extLst>
          </p:nvPr>
        </p:nvGraphicFramePr>
        <p:xfrm>
          <a:off x="-1559794" y="650875"/>
          <a:ext cx="914400" cy="771525"/>
        </p:xfrm>
        <a:graphic>
          <a:graphicData uri="http://schemas.openxmlformats.org/presentationml/2006/ole">
            <mc:AlternateContent xmlns:mc="http://schemas.openxmlformats.org/markup-compatibility/2006">
              <mc:Choice xmlns:v="urn:schemas-microsoft-com:vml" Requires="v">
                <p:oleObj spid="_x0000_s16399" name="Arbeitsblatt" showAsIcon="1" r:id="rId18" imgW="914400" imgH="771480" progId="Excel.Sheet.12">
                  <p:embed/>
                </p:oleObj>
              </mc:Choice>
              <mc:Fallback>
                <p:oleObj name="Arbeitsblatt" showAsIcon="1" r:id="rId18" imgW="914400" imgH="771480" progId="Excel.Sheet.12">
                  <p:embed/>
                  <p:pic>
                    <p:nvPicPr>
                      <p:cNvPr id="0" name=""/>
                      <p:cNvPicPr/>
                      <p:nvPr/>
                    </p:nvPicPr>
                    <p:blipFill>
                      <a:blip r:embed="rId19"/>
                      <a:stretch>
                        <a:fillRect/>
                      </a:stretch>
                    </p:blipFill>
                    <p:spPr>
                      <a:xfrm>
                        <a:off x="-1559794" y="6508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95798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It must always be checked which synergies can be realized with previous or additional costs</a:t>
            </a:r>
          </a:p>
          <a:p>
            <a:pPr lvl="2"/>
            <a:r>
              <a:rPr lang="en-US" dirty="0"/>
              <a:t>The effects on both company sides should be highlighted for each synergy</a:t>
            </a:r>
          </a:p>
        </p:txBody>
      </p:sp>
      <p:sp>
        <p:nvSpPr>
          <p:cNvPr id="4" name="Titel 3"/>
          <p:cNvSpPr>
            <a:spLocks noGrp="1"/>
          </p:cNvSpPr>
          <p:nvPr>
            <p:ph type="title"/>
          </p:nvPr>
        </p:nvSpPr>
        <p:spPr/>
        <p:txBody>
          <a:bodyPr/>
          <a:lstStyle/>
          <a:p>
            <a:r>
              <a:rPr lang="en-US" dirty="0" smtClean="0"/>
              <a:t>5. Synergy Case: What additional costs (or optimization potential) occur with the implementation? (project example) </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61" name="Textplatzhalter 1"/>
          <p:cNvSpPr txBox="1">
            <a:spLocks/>
          </p:cNvSpPr>
          <p:nvPr/>
        </p:nvSpPr>
        <p:spPr>
          <a:xfrm>
            <a:off x="2447922" y="1422400"/>
            <a:ext cx="6969128" cy="4604401"/>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None/>
            </a:pPr>
            <a:r>
              <a:rPr lang="en-US" b="1" dirty="0">
                <a:solidFill>
                  <a:schemeClr val="tx2"/>
                </a:solidFill>
              </a:rPr>
              <a:t>Guideline for workshops with Controlling/Finance staff of buyer/target or JV </a:t>
            </a:r>
            <a:r>
              <a:rPr lang="en-US" b="1" dirty="0" smtClean="0">
                <a:solidFill>
                  <a:schemeClr val="tx2"/>
                </a:solidFill>
              </a:rPr>
              <a:t>partner</a:t>
            </a:r>
          </a:p>
          <a:p>
            <a:pPr lvl="2"/>
            <a:r>
              <a:rPr lang="en-US" dirty="0" smtClean="0"/>
              <a:t>Top-line </a:t>
            </a:r>
            <a:r>
              <a:rPr lang="en-US" dirty="0"/>
              <a:t>analysis: Is the assumed growth in volume realistic? Are the assumed prices competitive?</a:t>
            </a:r>
          </a:p>
          <a:p>
            <a:pPr lvl="2"/>
            <a:r>
              <a:rPr lang="en-US" dirty="0"/>
              <a:t>With the determination of the financial effects of the synergies, it should be </a:t>
            </a:r>
            <a:r>
              <a:rPr lang="en-US" dirty="0" smtClean="0"/>
              <a:t>analyzed, </a:t>
            </a:r>
            <a:r>
              <a:rPr lang="en-US" dirty="0"/>
              <a:t>how the costs change during the  planning </a:t>
            </a:r>
            <a:r>
              <a:rPr lang="en-US" dirty="0" smtClean="0"/>
              <a:t>period </a:t>
            </a:r>
            <a:r>
              <a:rPr lang="en-US" dirty="0"/>
              <a:t>with varying amounts of products/projects (primarily production and R&amp;D expenses)</a:t>
            </a:r>
          </a:p>
          <a:p>
            <a:pPr lvl="2"/>
            <a:r>
              <a:rPr lang="en-US" dirty="0"/>
              <a:t>Are there learning curve effects, economies of scale / scope?</a:t>
            </a:r>
          </a:p>
          <a:p>
            <a:pPr lvl="2"/>
            <a:r>
              <a:rPr lang="en-US" dirty="0"/>
              <a:t>Are there counteracting effects, e.g. dissynergies, capex etc.? Are there expenses for demos/demonstration devices, start-up of equipment required in the framework of individual synergies?</a:t>
            </a:r>
          </a:p>
          <a:p>
            <a:pPr lvl="2"/>
            <a:r>
              <a:rPr lang="en-US" dirty="0"/>
              <a:t>Where are the expenses for additional sales volume (front/back office)?</a:t>
            </a:r>
          </a:p>
          <a:p>
            <a:pPr lvl="2"/>
            <a:r>
              <a:rPr lang="en-US" dirty="0"/>
              <a:t>Are Capex, recurring repeating expenditures, one-offs required above and beyond the existing infrastructure?</a:t>
            </a:r>
          </a:p>
          <a:p>
            <a:pPr lvl="2"/>
            <a:r>
              <a:rPr lang="en-US" dirty="0"/>
              <a:t>Is the use of additional staff required?</a:t>
            </a:r>
          </a:p>
          <a:p>
            <a:pPr lvl="2"/>
            <a:r>
              <a:rPr lang="en-US" dirty="0"/>
              <a:t>Are there project or product-specific (and therefore to be </a:t>
            </a:r>
            <a:r>
              <a:rPr lang="en-US" dirty="0" smtClean="0"/>
              <a:t>standardized?) </a:t>
            </a:r>
            <a:r>
              <a:rPr lang="en-US" dirty="0"/>
              <a:t>expenses?</a:t>
            </a:r>
          </a:p>
          <a:p>
            <a:pPr lvl="2"/>
            <a:r>
              <a:rPr lang="en-US" dirty="0"/>
              <a:t>Is there a customizing expense?</a:t>
            </a:r>
          </a:p>
          <a:p>
            <a:pPr lvl="2"/>
            <a:r>
              <a:rPr lang="en-US" dirty="0"/>
              <a:t>What is the realistic, project specific warranty risk (2% of sales?)</a:t>
            </a:r>
          </a:p>
          <a:p>
            <a:pPr lvl="2"/>
            <a:r>
              <a:rPr lang="en-US" dirty="0"/>
              <a:t>Can current structures be </a:t>
            </a:r>
            <a:r>
              <a:rPr lang="en-US" dirty="0" smtClean="0"/>
              <a:t>optimized </a:t>
            </a:r>
            <a:r>
              <a:rPr lang="en-US" dirty="0"/>
              <a:t>and made more efficient?</a:t>
            </a:r>
          </a:p>
          <a:p>
            <a:pPr lvl="2"/>
            <a:r>
              <a:rPr lang="en-US" dirty="0"/>
              <a:t>In the development of new products:</a:t>
            </a:r>
          </a:p>
          <a:p>
            <a:pPr lvl="3"/>
            <a:r>
              <a:rPr lang="en-US" dirty="0"/>
              <a:t>Is there a replacement of existing products by new products (sales/EBIT effects)?</a:t>
            </a:r>
          </a:p>
          <a:p>
            <a:pPr lvl="3"/>
            <a:r>
              <a:rPr lang="en-US" dirty="0"/>
              <a:t>Are new products or existing products with leaner versions and less features required?</a:t>
            </a:r>
          </a:p>
          <a:p>
            <a:pPr lvl="3"/>
            <a:r>
              <a:rPr lang="en-US" dirty="0"/>
              <a:t>Definition of the cost/sales drivers: Are ratios or FTE drivers used for the model?</a:t>
            </a:r>
          </a:p>
        </p:txBody>
      </p:sp>
    </p:spTree>
    <p:extLst>
      <p:ext uri="{BB962C8B-B14F-4D97-AF65-F5344CB8AC3E}">
        <p14:creationId xmlns:p14="http://schemas.microsoft.com/office/powerpoint/2010/main" val="2986213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rafik 111"/>
          <p:cNvPicPr>
            <a:picLocks noChangeAspect="1"/>
          </p:cNvPicPr>
          <p:nvPr>
            <p:custDataLst>
              <p:tags r:id="rId2"/>
            </p:custDataLst>
          </p:nvPr>
        </p:nvPicPr>
        <p:blipFill rotWithShape="1">
          <a:blip r:embed="rId28"/>
          <a:srcRect l="2041" t="3577" r="2198" b="9044"/>
          <a:stretch/>
        </p:blipFill>
        <p:spPr>
          <a:xfrm>
            <a:off x="2446339" y="1682075"/>
            <a:ext cx="6960856" cy="3305051"/>
          </a:xfrm>
          <a:prstGeom prst="rect">
            <a:avLst/>
          </a:prstGeom>
        </p:spPr>
      </p:pic>
      <p:sp>
        <p:nvSpPr>
          <p:cNvPr id="5" name="Rechteck 4"/>
          <p:cNvSpPr>
            <a:spLocks/>
          </p:cNvSpPr>
          <p:nvPr/>
        </p:nvSpPr>
        <p:spPr>
          <a:xfrm>
            <a:off x="2932369" y="2018531"/>
            <a:ext cx="1102340" cy="237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99" name="Rechteck 98"/>
          <p:cNvSpPr>
            <a:spLocks/>
          </p:cNvSpPr>
          <p:nvPr/>
        </p:nvSpPr>
        <p:spPr>
          <a:xfrm>
            <a:off x="2932369" y="2287079"/>
            <a:ext cx="1102340" cy="23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6" name="Textplatzhalter 5"/>
          <p:cNvSpPr>
            <a:spLocks noGrp="1"/>
          </p:cNvSpPr>
          <p:nvPr>
            <p:ph type="body" sz="quarter" idx="10"/>
          </p:nvPr>
        </p:nvSpPr>
        <p:spPr/>
        <p:txBody>
          <a:bodyPr/>
          <a:lstStyle/>
          <a:p>
            <a:r>
              <a:rPr lang="en-US" dirty="0"/>
              <a:t>Core statements:</a:t>
            </a:r>
          </a:p>
          <a:p>
            <a:pPr lvl="2"/>
            <a:r>
              <a:rPr lang="en-US" dirty="0"/>
              <a:t>The analysis of the synergy potentials indicates significant deficits to the predetermined goals of the M&amp;A business case</a:t>
            </a:r>
          </a:p>
        </p:txBody>
      </p:sp>
      <p:sp>
        <p:nvSpPr>
          <p:cNvPr id="4" name="Titel 3"/>
          <p:cNvSpPr>
            <a:spLocks noGrp="1"/>
          </p:cNvSpPr>
          <p:nvPr>
            <p:ph type="title"/>
          </p:nvPr>
        </p:nvSpPr>
        <p:spPr/>
        <p:txBody>
          <a:bodyPr/>
          <a:lstStyle/>
          <a:p>
            <a:r>
              <a:rPr lang="en-US" dirty="0" smtClean="0"/>
              <a:t>6. Synergy Case: Gap analysis - Can the goals be achieved according to the forecast? (project example) </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61" name="Textplatzhalter 1"/>
          <p:cNvSpPr txBox="1">
            <a:spLocks/>
          </p:cNvSpPr>
          <p:nvPr/>
        </p:nvSpPr>
        <p:spPr>
          <a:xfrm>
            <a:off x="2447922" y="1422400"/>
            <a:ext cx="6969128" cy="160215"/>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None/>
            </a:pPr>
            <a:r>
              <a:rPr lang="en-US" b="1" dirty="0">
                <a:solidFill>
                  <a:schemeClr val="tx2"/>
                </a:solidFill>
              </a:rPr>
              <a:t>Revenue and Cost Synergies (EBIT effects p.a. in €</a:t>
            </a:r>
            <a:r>
              <a:rPr lang="en-US" b="1" dirty="0" smtClean="0">
                <a:solidFill>
                  <a:schemeClr val="tx2"/>
                </a:solidFill>
              </a:rPr>
              <a:t>m)</a:t>
            </a:r>
          </a:p>
        </p:txBody>
      </p:sp>
      <p:sp>
        <p:nvSpPr>
          <p:cNvPr id="7" name="Textplatzhalter 1"/>
          <p:cNvSpPr txBox="1">
            <a:spLocks/>
          </p:cNvSpPr>
          <p:nvPr/>
        </p:nvSpPr>
        <p:spPr>
          <a:xfrm>
            <a:off x="2447922" y="5408293"/>
            <a:ext cx="6969128" cy="618508"/>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Evaluated sales and cost synergies deviate significantly from the synergy target across the entire projection period</a:t>
            </a:r>
          </a:p>
          <a:p>
            <a:pPr lvl="2"/>
            <a:r>
              <a:rPr lang="en-US" dirty="0"/>
              <a:t>Synergy gap of 71% (2013) increases in 2016 and 2017 to 76%, mainly due to significant shortfalls in sales synergies</a:t>
            </a:r>
          </a:p>
          <a:p>
            <a:pPr lvl="2"/>
            <a:r>
              <a:rPr lang="en-US" dirty="0"/>
              <a:t>The cumulative synergy gap amounts to €</a:t>
            </a:r>
            <a:r>
              <a:rPr lang="en-US" dirty="0" smtClean="0"/>
              <a:t>33.9 million </a:t>
            </a:r>
            <a:r>
              <a:rPr lang="en-US" dirty="0"/>
              <a:t>from 2013 to 2017, a shortfall of 75% versus the synergy target</a:t>
            </a:r>
          </a:p>
        </p:txBody>
      </p:sp>
      <p:sp>
        <p:nvSpPr>
          <p:cNvPr id="26" name="Rechteck 140"/>
          <p:cNvSpPr/>
          <p:nvPr>
            <p:custDataLst>
              <p:tags r:id="rId3"/>
            </p:custDataLst>
          </p:nvPr>
        </p:nvSpPr>
        <p:spPr bwMode="auto">
          <a:xfrm>
            <a:off x="5783321" y="4291502"/>
            <a:ext cx="269875"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FC53156F-AF90-4601-A504-E45B7F722ABD}" type="datetime'M&amp;''''A'''''''''''' ''''''''''''T''''''''''a''rg''e''''t'">
              <a:rPr lang="en-US" sz="700" smtClean="0">
                <a:solidFill>
                  <a:schemeClr val="tx1"/>
                </a:solidFill>
              </a:rPr>
              <a:pPr algn="ctr"/>
              <a:t>M&amp;A Target</a:t>
            </a:fld>
            <a:endParaRPr lang="en-US" sz="700" dirty="0" smtClean="0">
              <a:solidFill>
                <a:schemeClr val="tx1"/>
              </a:solidFill>
              <a:latin typeface="Arial"/>
              <a:ea typeface="ＭＳ Ｐゴシック"/>
              <a:sym typeface="Arial"/>
            </a:endParaRPr>
          </a:p>
        </p:txBody>
      </p:sp>
      <p:sp>
        <p:nvSpPr>
          <p:cNvPr id="27" name="Rechteck 111"/>
          <p:cNvSpPr/>
          <p:nvPr>
            <p:custDataLst>
              <p:tags r:id="rId4"/>
            </p:custDataLst>
          </p:nvPr>
        </p:nvSpPr>
        <p:spPr bwMode="gray">
          <a:xfrm>
            <a:off x="5819833" y="2333981"/>
            <a:ext cx="198437"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148A7ADA-2AF6-4058-A880-7339DF35E76D}" type="datetime'''''''''''1''''''0''''.''''''''''''''''''1'''''''''''''''''">
              <a:rPr lang="en-US" sz="700" b="1" smtClean="0">
                <a:solidFill>
                  <a:schemeClr val="tx1"/>
                </a:solidFill>
              </a:rPr>
              <a:pPr algn="ctr"/>
              <a:t>10.1</a:t>
            </a:fld>
            <a:endParaRPr lang="en-US" sz="700" b="1" dirty="0" smtClean="0">
              <a:solidFill>
                <a:schemeClr val="tx1"/>
              </a:solidFill>
              <a:latin typeface="Arial"/>
              <a:ea typeface="ＭＳ Ｐゴシック"/>
              <a:sym typeface="Arial"/>
            </a:endParaRPr>
          </a:p>
        </p:txBody>
      </p:sp>
      <p:sp>
        <p:nvSpPr>
          <p:cNvPr id="30" name="Rechteck 145"/>
          <p:cNvSpPr/>
          <p:nvPr>
            <p:custDataLst>
              <p:tags r:id="rId5"/>
            </p:custDataLst>
          </p:nvPr>
        </p:nvSpPr>
        <p:spPr bwMode="auto">
          <a:xfrm>
            <a:off x="4848283" y="4291502"/>
            <a:ext cx="425450"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40FC3B86-FC96-4492-82DD-457FBBA316E7}" type="datetime'''''''''S''y''ne''rg''''''''''y'' ''''E''v''aluati''o''''n'">
              <a:rPr lang="en-US" sz="700" smtClean="0">
                <a:solidFill>
                  <a:schemeClr val="tx1"/>
                </a:solidFill>
              </a:rPr>
              <a:pPr algn="ctr"/>
              <a:t>Synergy Evaluation</a:t>
            </a:fld>
            <a:endParaRPr lang="en-US" sz="700" dirty="0" smtClean="0">
              <a:solidFill>
                <a:schemeClr val="tx1"/>
              </a:solidFill>
              <a:latin typeface="Arial"/>
              <a:ea typeface="ＭＳ Ｐゴシック"/>
              <a:sym typeface="Arial"/>
            </a:endParaRPr>
          </a:p>
        </p:txBody>
      </p:sp>
      <p:sp>
        <p:nvSpPr>
          <p:cNvPr id="31" name="Rechteck 110"/>
          <p:cNvSpPr/>
          <p:nvPr>
            <p:custDataLst>
              <p:tags r:id="rId6"/>
            </p:custDataLst>
          </p:nvPr>
        </p:nvSpPr>
        <p:spPr bwMode="gray">
          <a:xfrm>
            <a:off x="4986396" y="3753206"/>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418C3196-F811-4595-B991-4437490490C6}" type="datetime'1''''''''''''''.''''''''''''''9'''''''''''''''''''''''''''''''">
              <a:rPr lang="en-US" sz="700" smtClean="0">
                <a:solidFill>
                  <a:schemeClr val="tx1"/>
                </a:solidFill>
              </a:rPr>
              <a:pPr algn="ctr"/>
              <a:t>1.9</a:t>
            </a:fld>
            <a:endParaRPr lang="en-US" sz="700" dirty="0" smtClean="0">
              <a:solidFill>
                <a:schemeClr val="tx1"/>
              </a:solidFill>
              <a:latin typeface="Arial"/>
              <a:ea typeface="ＭＳ Ｐゴシック"/>
              <a:sym typeface="Arial"/>
            </a:endParaRPr>
          </a:p>
        </p:txBody>
      </p:sp>
      <p:sp>
        <p:nvSpPr>
          <p:cNvPr id="34" name="Rechteck 125"/>
          <p:cNvSpPr/>
          <p:nvPr>
            <p:custDataLst>
              <p:tags r:id="rId7"/>
            </p:custDataLst>
          </p:nvPr>
        </p:nvSpPr>
        <p:spPr bwMode="auto">
          <a:xfrm>
            <a:off x="4497446" y="4291502"/>
            <a:ext cx="269875"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7EF9F074-20AC-437C-8D87-3AAD5E452CF2}" type="datetime'''''''M&amp;''A'' Ta''''r''''''''''''''''''''''''g''e''''''''''t'">
              <a:rPr lang="en-US" sz="700" smtClean="0">
                <a:solidFill>
                  <a:schemeClr val="tx1"/>
                </a:solidFill>
              </a:rPr>
              <a:pPr algn="ctr"/>
              <a:t>M&amp;A Target</a:t>
            </a:fld>
            <a:endParaRPr lang="en-US" sz="700" dirty="0" smtClean="0">
              <a:solidFill>
                <a:schemeClr val="tx1"/>
              </a:solidFill>
              <a:latin typeface="Arial"/>
              <a:ea typeface="ＭＳ Ｐゴシック"/>
              <a:sym typeface="Arial"/>
            </a:endParaRPr>
          </a:p>
        </p:txBody>
      </p:sp>
      <p:sp>
        <p:nvSpPr>
          <p:cNvPr id="35" name="Rechteck 109"/>
          <p:cNvSpPr/>
          <p:nvPr>
            <p:custDataLst>
              <p:tags r:id="rId8"/>
            </p:custDataLst>
          </p:nvPr>
        </p:nvSpPr>
        <p:spPr bwMode="gray">
          <a:xfrm>
            <a:off x="4557771" y="2895956"/>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86B22DAA-2F66-456E-9750-151A1D48DD53}" type="datetime'6''''''''.''''''''''''''9'''''">
              <a:rPr lang="en-US" sz="700" b="1" smtClean="0">
                <a:solidFill>
                  <a:schemeClr val="tx1"/>
                </a:solidFill>
              </a:rPr>
              <a:pPr algn="ctr"/>
              <a:t>6.9</a:t>
            </a:fld>
            <a:endParaRPr lang="en-US" sz="700" b="1" dirty="0" smtClean="0">
              <a:solidFill>
                <a:schemeClr val="tx1"/>
              </a:solidFill>
              <a:latin typeface="Arial"/>
              <a:ea typeface="ＭＳ Ｐゴシック"/>
              <a:sym typeface="Arial"/>
            </a:endParaRPr>
          </a:p>
        </p:txBody>
      </p:sp>
      <p:sp>
        <p:nvSpPr>
          <p:cNvPr id="38" name="Rechteck 160"/>
          <p:cNvSpPr/>
          <p:nvPr>
            <p:custDataLst>
              <p:tags r:id="rId9"/>
            </p:custDataLst>
          </p:nvPr>
        </p:nvSpPr>
        <p:spPr bwMode="auto">
          <a:xfrm>
            <a:off x="3571933" y="4291502"/>
            <a:ext cx="425450"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9945E08B-843F-419A-BB85-F8B624866EB4}" type="datetime'''Sy''n''''''e''''r''''''''''gy'''''''' ''''Ev''alu''atio''n'">
              <a:rPr lang="en-US" sz="700" smtClean="0">
                <a:solidFill>
                  <a:schemeClr val="tx1"/>
                </a:solidFill>
              </a:rPr>
              <a:pPr algn="ctr"/>
              <a:t>Synergy Evaluation</a:t>
            </a:fld>
            <a:endParaRPr lang="en-US" sz="700" dirty="0" smtClean="0">
              <a:solidFill>
                <a:schemeClr val="tx1"/>
              </a:solidFill>
              <a:latin typeface="Arial"/>
              <a:ea typeface="ＭＳ Ｐゴシック"/>
              <a:sym typeface="Arial"/>
            </a:endParaRPr>
          </a:p>
        </p:txBody>
      </p:sp>
      <p:sp>
        <p:nvSpPr>
          <p:cNvPr id="39" name="Rechteck 106"/>
          <p:cNvSpPr/>
          <p:nvPr>
            <p:custDataLst>
              <p:tags r:id="rId10"/>
            </p:custDataLst>
          </p:nvPr>
        </p:nvSpPr>
        <p:spPr bwMode="gray">
          <a:xfrm>
            <a:off x="3710046" y="3991331"/>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EC4E887D-21F7-485D-A4AC-57FD47B54BD8}" type="datetime'''''''''''''''''''''''0''''''.''''''''''6'''''''''''''''''''''">
              <a:rPr lang="en-US" sz="700" b="1" smtClean="0">
                <a:solidFill>
                  <a:schemeClr val="tx1"/>
                </a:solidFill>
              </a:rPr>
              <a:pPr algn="ctr"/>
              <a:t>0.6</a:t>
            </a:fld>
            <a:endParaRPr lang="en-US" sz="700" b="1" dirty="0" smtClean="0">
              <a:solidFill>
                <a:schemeClr val="tx1"/>
              </a:solidFill>
              <a:latin typeface="Arial"/>
              <a:ea typeface="ＭＳ Ｐゴシック"/>
              <a:sym typeface="Arial"/>
            </a:endParaRPr>
          </a:p>
        </p:txBody>
      </p:sp>
      <p:sp>
        <p:nvSpPr>
          <p:cNvPr id="42" name="Rechteck 117"/>
          <p:cNvSpPr/>
          <p:nvPr>
            <p:custDataLst>
              <p:tags r:id="rId11"/>
            </p:custDataLst>
          </p:nvPr>
        </p:nvSpPr>
        <p:spPr bwMode="auto">
          <a:xfrm>
            <a:off x="8696383" y="4291502"/>
            <a:ext cx="425450"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02A10C9A-35CB-4E39-8C4A-BC806B5B81AF}" type="datetime'''''Sy''''''''ner''gy E''val''''u''''''''a''t''i''''''on'''">
              <a:rPr lang="en-US" sz="700" smtClean="0">
                <a:solidFill>
                  <a:schemeClr val="tx1"/>
                </a:solidFill>
              </a:rPr>
              <a:pPr algn="ctr"/>
              <a:t>Synergy Evaluation</a:t>
            </a:fld>
            <a:endParaRPr lang="en-US" sz="700" dirty="0" smtClean="0">
              <a:solidFill>
                <a:schemeClr val="tx1"/>
              </a:solidFill>
              <a:latin typeface="Arial"/>
              <a:ea typeface="ＭＳ Ｐゴシック"/>
              <a:sym typeface="Arial"/>
            </a:endParaRPr>
          </a:p>
        </p:txBody>
      </p:sp>
      <p:sp>
        <p:nvSpPr>
          <p:cNvPr id="43" name="Rechteck 119"/>
          <p:cNvSpPr/>
          <p:nvPr>
            <p:custDataLst>
              <p:tags r:id="rId12"/>
            </p:custDataLst>
          </p:nvPr>
        </p:nvSpPr>
        <p:spPr bwMode="gray">
          <a:xfrm>
            <a:off x="8834496" y="3534131"/>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9C03706B-9A46-4428-B6C7-7A681B8728DB}" type="datetime'''''''''''''''''''''''''''''''''''''''''''''''''''''''''3.''2'">
              <a:rPr lang="en-US" sz="700" smtClean="0">
                <a:solidFill>
                  <a:schemeClr val="tx1"/>
                </a:solidFill>
              </a:rPr>
              <a:pPr algn="ctr"/>
              <a:t>3.2</a:t>
            </a:fld>
            <a:endParaRPr lang="en-US" sz="700" dirty="0" smtClean="0">
              <a:solidFill>
                <a:schemeClr val="tx1"/>
              </a:solidFill>
              <a:latin typeface="Arial"/>
              <a:ea typeface="ＭＳ Ｐゴシック"/>
              <a:sym typeface="Arial"/>
            </a:endParaRPr>
          </a:p>
        </p:txBody>
      </p:sp>
      <p:sp>
        <p:nvSpPr>
          <p:cNvPr id="46" name="Rechteck 108"/>
          <p:cNvSpPr/>
          <p:nvPr>
            <p:custDataLst>
              <p:tags r:id="rId13"/>
            </p:custDataLst>
          </p:nvPr>
        </p:nvSpPr>
        <p:spPr bwMode="auto">
          <a:xfrm>
            <a:off x="8345546" y="4291502"/>
            <a:ext cx="269875"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302D217E-F789-48B9-93CC-42B545342663}" type="datetime'''''M&amp;''A'' T''''''a''''rg''''''''''''''''''''''''''''e''t'">
              <a:rPr lang="en-US" sz="700" smtClean="0">
                <a:solidFill>
                  <a:schemeClr val="tx1"/>
                </a:solidFill>
              </a:rPr>
              <a:pPr algn="ctr"/>
              <a:t>M&amp;A Target</a:t>
            </a:fld>
            <a:endParaRPr lang="en-US" sz="700" dirty="0" smtClean="0">
              <a:solidFill>
                <a:schemeClr val="tx1"/>
              </a:solidFill>
              <a:latin typeface="Arial"/>
              <a:ea typeface="ＭＳ Ｐゴシック"/>
              <a:sym typeface="Arial"/>
            </a:endParaRPr>
          </a:p>
        </p:txBody>
      </p:sp>
      <p:sp>
        <p:nvSpPr>
          <p:cNvPr id="47" name="Rechteck 115"/>
          <p:cNvSpPr/>
          <p:nvPr>
            <p:custDataLst>
              <p:tags r:id="rId14"/>
            </p:custDataLst>
          </p:nvPr>
        </p:nvSpPr>
        <p:spPr bwMode="gray">
          <a:xfrm>
            <a:off x="8382058" y="1743431"/>
            <a:ext cx="198437"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21EE68BC-A374-4E57-88EB-64605DE6C611}" type="datetime'''''''''''1''''3''''''''''''''''''.5'''''''''''''''''''''''''">
              <a:rPr lang="en-US" sz="700" b="1" smtClean="0">
                <a:solidFill>
                  <a:schemeClr val="tx1"/>
                </a:solidFill>
              </a:rPr>
              <a:pPr algn="ctr"/>
              <a:t>13.5</a:t>
            </a:fld>
            <a:endParaRPr lang="en-US" sz="700" b="1" dirty="0" smtClean="0">
              <a:solidFill>
                <a:schemeClr val="tx1"/>
              </a:solidFill>
              <a:latin typeface="Arial"/>
              <a:ea typeface="ＭＳ Ｐゴシック"/>
              <a:sym typeface="Arial"/>
            </a:endParaRPr>
          </a:p>
        </p:txBody>
      </p:sp>
      <p:sp>
        <p:nvSpPr>
          <p:cNvPr id="49" name="Rechteck 166"/>
          <p:cNvSpPr/>
          <p:nvPr>
            <p:custDataLst>
              <p:tags r:id="rId15"/>
            </p:custDataLst>
          </p:nvPr>
        </p:nvSpPr>
        <p:spPr bwMode="auto">
          <a:xfrm>
            <a:off x="7069196" y="4291502"/>
            <a:ext cx="269875"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9E36D75B-84BF-4DDF-AE4F-372B24E68A04}" type="datetime'M&amp;A ''T''a''''''r''''''''g''e''''''t'''''''''''''''">
              <a:rPr lang="en-US" sz="700" smtClean="0">
                <a:solidFill>
                  <a:schemeClr val="tx1"/>
                </a:solidFill>
              </a:rPr>
              <a:pPr algn="ctr"/>
              <a:t>M&amp;A Target</a:t>
            </a:fld>
            <a:endParaRPr lang="en-US" sz="700" dirty="0" smtClean="0">
              <a:solidFill>
                <a:schemeClr val="tx1"/>
              </a:solidFill>
              <a:latin typeface="Arial"/>
              <a:ea typeface="ＭＳ Ｐゴシック"/>
              <a:sym typeface="Arial"/>
            </a:endParaRPr>
          </a:p>
        </p:txBody>
      </p:sp>
      <p:sp>
        <p:nvSpPr>
          <p:cNvPr id="50" name="Rechteck 156"/>
          <p:cNvSpPr/>
          <p:nvPr>
            <p:custDataLst>
              <p:tags r:id="rId16"/>
            </p:custDataLst>
          </p:nvPr>
        </p:nvSpPr>
        <p:spPr bwMode="auto">
          <a:xfrm>
            <a:off x="7415271" y="4291502"/>
            <a:ext cx="425450"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39772E33-D957-4515-ABD3-A584C69A897B}" type="datetime'''''''''S''y''n''e''''''rgy'''' E''''val''''''uat''''io''''n'">
              <a:rPr lang="en-US" sz="700" smtClean="0">
                <a:solidFill>
                  <a:schemeClr val="tx1"/>
                </a:solidFill>
              </a:rPr>
              <a:pPr algn="ctr"/>
              <a:t>Synergy Evaluation</a:t>
            </a:fld>
            <a:endParaRPr lang="en-US" sz="700" dirty="0" smtClean="0">
              <a:solidFill>
                <a:schemeClr val="tx1"/>
              </a:solidFill>
              <a:latin typeface="Arial"/>
              <a:ea typeface="ＭＳ Ｐゴシック"/>
              <a:sym typeface="Arial"/>
            </a:endParaRPr>
          </a:p>
        </p:txBody>
      </p:sp>
      <p:sp>
        <p:nvSpPr>
          <p:cNvPr id="51" name="Rechteck 114"/>
          <p:cNvSpPr/>
          <p:nvPr>
            <p:custDataLst>
              <p:tags r:id="rId17"/>
            </p:custDataLst>
          </p:nvPr>
        </p:nvSpPr>
        <p:spPr bwMode="gray">
          <a:xfrm>
            <a:off x="7553383" y="3543656"/>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70E7F596-3EB2-4B70-930B-90D0D6BB5220}" type="datetime'''''''''''''''''''''''''''''''3''''''.''''''''''''''''1'''''">
              <a:rPr lang="en-US" sz="700" smtClean="0">
                <a:solidFill>
                  <a:schemeClr val="tx1"/>
                </a:solidFill>
              </a:rPr>
              <a:pPr algn="ctr"/>
              <a:t>3.1</a:t>
            </a:fld>
            <a:endParaRPr lang="en-US" sz="700" dirty="0" smtClean="0">
              <a:solidFill>
                <a:schemeClr val="tx1"/>
              </a:solidFill>
              <a:latin typeface="Arial"/>
              <a:ea typeface="ＭＳ Ｐゴシック"/>
              <a:sym typeface="Arial"/>
            </a:endParaRPr>
          </a:p>
        </p:txBody>
      </p:sp>
      <p:sp>
        <p:nvSpPr>
          <p:cNvPr id="52" name="Rechteck 193"/>
          <p:cNvSpPr/>
          <p:nvPr>
            <p:custDataLst>
              <p:tags r:id="rId18"/>
            </p:custDataLst>
          </p:nvPr>
        </p:nvSpPr>
        <p:spPr bwMode="gray">
          <a:xfrm>
            <a:off x="3593387" y="4160377"/>
            <a:ext cx="149225" cy="10636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ctr" anchorCtr="0">
            <a:noAutofit/>
          </a:bodyPr>
          <a:lstStyle/>
          <a:p>
            <a:pPr algn="ctr"/>
            <a:fld id="{ACC4A93B-2161-4B19-9AD8-7F008E0C0DA4}" type="datetime'''0''.''1'''''">
              <a:rPr lang="en-US" sz="700" smtClean="0">
                <a:solidFill>
                  <a:schemeClr val="bg1"/>
                </a:solidFill>
              </a:rPr>
              <a:pPr algn="ctr"/>
              <a:t>0.1</a:t>
            </a:fld>
            <a:endParaRPr lang="en-US" sz="700" dirty="0" smtClean="0">
              <a:solidFill>
                <a:schemeClr val="bg1"/>
              </a:solidFill>
              <a:latin typeface="Arial"/>
              <a:ea typeface="ＭＳ Ｐゴシック"/>
              <a:sym typeface="Arial"/>
            </a:endParaRPr>
          </a:p>
        </p:txBody>
      </p:sp>
      <p:sp>
        <p:nvSpPr>
          <p:cNvPr id="53" name="Rechteck 120"/>
          <p:cNvSpPr/>
          <p:nvPr>
            <p:custDataLst>
              <p:tags r:id="rId19"/>
            </p:custDataLst>
          </p:nvPr>
        </p:nvSpPr>
        <p:spPr bwMode="gray">
          <a:xfrm>
            <a:off x="3816408" y="4104044"/>
            <a:ext cx="149225" cy="1063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ctr" anchorCtr="0">
            <a:noAutofit/>
          </a:bodyPr>
          <a:lstStyle/>
          <a:p>
            <a:pPr algn="ctr"/>
            <a:fld id="{AC024FF6-00D6-43F0-912A-54F1A6748DFA}" type="datetime'''''''''''0''.''''''''''4'''">
              <a:rPr lang="en-US" sz="700" smtClean="0">
                <a:solidFill>
                  <a:schemeClr val="bg1"/>
                </a:solidFill>
              </a:rPr>
              <a:pPr algn="ctr"/>
              <a:t>0.4</a:t>
            </a:fld>
            <a:endParaRPr lang="en-US" sz="700" dirty="0" smtClean="0">
              <a:solidFill>
                <a:schemeClr val="bg1"/>
              </a:solidFill>
              <a:latin typeface="Arial"/>
              <a:ea typeface="ＭＳ Ｐゴシック"/>
              <a:sym typeface="Arial"/>
            </a:endParaRPr>
          </a:p>
        </p:txBody>
      </p:sp>
      <p:sp>
        <p:nvSpPr>
          <p:cNvPr id="54" name="Rechteck 102"/>
          <p:cNvSpPr/>
          <p:nvPr>
            <p:custDataLst>
              <p:tags r:id="rId20"/>
            </p:custDataLst>
          </p:nvPr>
        </p:nvSpPr>
        <p:spPr bwMode="auto">
          <a:xfrm>
            <a:off x="3221096" y="4291502"/>
            <a:ext cx="269875"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3728E475-50F7-4926-88B0-2B28EDFAB479}" type="datetime'''''M''&amp;''''A'''''''' ''''''T''''''a''''rg''''''et'''''''">
              <a:rPr lang="en-US" sz="700" smtClean="0">
                <a:solidFill>
                  <a:schemeClr val="tx1"/>
                </a:solidFill>
              </a:rPr>
              <a:pPr algn="ctr"/>
              <a:t>M&amp;A Target</a:t>
            </a:fld>
            <a:endParaRPr lang="en-US" sz="700" dirty="0" smtClean="0">
              <a:solidFill>
                <a:schemeClr val="tx1"/>
              </a:solidFill>
              <a:latin typeface="Arial"/>
              <a:ea typeface="ＭＳ Ｐゴシック"/>
              <a:sym typeface="Arial"/>
            </a:endParaRPr>
          </a:p>
        </p:txBody>
      </p:sp>
      <p:sp>
        <p:nvSpPr>
          <p:cNvPr id="55" name="Rechteck 105"/>
          <p:cNvSpPr/>
          <p:nvPr>
            <p:custDataLst>
              <p:tags r:id="rId21"/>
            </p:custDataLst>
          </p:nvPr>
        </p:nvSpPr>
        <p:spPr bwMode="gray">
          <a:xfrm>
            <a:off x="3281421" y="3715106"/>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F7B61F02-88BC-4DA9-9BF6-96450FCC2045}" type="datetime'2''''.''''''''''1'''''''''''''''''''''''''''''''''">
              <a:rPr lang="en-US" sz="700" b="1" smtClean="0">
                <a:solidFill>
                  <a:schemeClr val="tx1"/>
                </a:solidFill>
              </a:rPr>
              <a:pPr algn="ctr"/>
              <a:t>2.1</a:t>
            </a:fld>
            <a:endParaRPr lang="en-US" sz="700" b="1" dirty="0" smtClean="0">
              <a:solidFill>
                <a:schemeClr val="tx1"/>
              </a:solidFill>
              <a:latin typeface="Arial"/>
              <a:ea typeface="ＭＳ Ｐゴシック"/>
              <a:sym typeface="Arial"/>
            </a:endParaRPr>
          </a:p>
        </p:txBody>
      </p:sp>
      <p:sp>
        <p:nvSpPr>
          <p:cNvPr id="58" name="Rechteck 113"/>
          <p:cNvSpPr/>
          <p:nvPr>
            <p:custDataLst>
              <p:tags r:id="rId22"/>
            </p:custDataLst>
          </p:nvPr>
        </p:nvSpPr>
        <p:spPr bwMode="gray">
          <a:xfrm>
            <a:off x="7105708" y="1867256"/>
            <a:ext cx="198437"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88C39EEE-3090-472C-89B6-C440FF5FF82E}" type="datetime'''''1''''''''''2''''''.''''''''''''''''8'''''''''''''''''">
              <a:rPr lang="en-US" sz="700" b="1" smtClean="0">
                <a:solidFill>
                  <a:schemeClr val="tx1"/>
                </a:solidFill>
              </a:rPr>
              <a:pPr algn="ctr"/>
              <a:t>12.8</a:t>
            </a:fld>
            <a:endParaRPr lang="en-US" sz="700" b="1" dirty="0" smtClean="0">
              <a:solidFill>
                <a:schemeClr val="tx1"/>
              </a:solidFill>
              <a:latin typeface="Arial"/>
              <a:ea typeface="ＭＳ Ｐゴシック"/>
              <a:sym typeface="Arial"/>
            </a:endParaRPr>
          </a:p>
        </p:txBody>
      </p:sp>
      <p:sp>
        <p:nvSpPr>
          <p:cNvPr id="62" name="Rechteck 118"/>
          <p:cNvSpPr/>
          <p:nvPr>
            <p:custDataLst>
              <p:tags r:id="rId23"/>
            </p:custDataLst>
          </p:nvPr>
        </p:nvSpPr>
        <p:spPr bwMode="auto">
          <a:xfrm>
            <a:off x="6134158" y="4291502"/>
            <a:ext cx="425450" cy="2127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fld id="{57060B05-D78E-47B0-B7F3-5899357446CA}" type="datetime'Sy''''n''ergy'' ''''E''''v''''a''''lu''''at''i''''o''''n'''''">
              <a:rPr lang="en-US" sz="700" smtClean="0">
                <a:solidFill>
                  <a:schemeClr val="tx1"/>
                </a:solidFill>
              </a:rPr>
              <a:pPr algn="ctr"/>
              <a:t>Synergy Evaluation</a:t>
            </a:fld>
            <a:endParaRPr lang="en-US" sz="700" dirty="0" smtClean="0">
              <a:solidFill>
                <a:schemeClr val="tx1"/>
              </a:solidFill>
              <a:latin typeface="Arial"/>
              <a:ea typeface="ＭＳ Ｐゴシック"/>
              <a:sym typeface="Arial"/>
            </a:endParaRPr>
          </a:p>
        </p:txBody>
      </p:sp>
      <p:sp>
        <p:nvSpPr>
          <p:cNvPr id="63" name="Rechteck 112"/>
          <p:cNvSpPr/>
          <p:nvPr>
            <p:custDataLst>
              <p:tags r:id="rId24"/>
            </p:custDataLst>
          </p:nvPr>
        </p:nvSpPr>
        <p:spPr bwMode="gray">
          <a:xfrm>
            <a:off x="6272271" y="3610331"/>
            <a:ext cx="149225" cy="1063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2700" tIns="0" rIns="12700" bIns="0" rtlCol="0" anchor="b" anchorCtr="0">
            <a:noAutofit/>
          </a:bodyPr>
          <a:lstStyle/>
          <a:p>
            <a:pPr algn="ctr"/>
            <a:fld id="{9804E732-CDFC-4F6D-8D30-B5A6BE677EBB}" type="datetime'''''''''''''''''2''''''''''''''''''.''''''''''''''''''8'''">
              <a:rPr lang="en-US" sz="700" smtClean="0">
                <a:solidFill>
                  <a:schemeClr val="tx1"/>
                </a:solidFill>
              </a:rPr>
              <a:pPr algn="ctr"/>
              <a:t>2.8</a:t>
            </a:fld>
            <a:endParaRPr lang="en-US" sz="700" dirty="0" smtClean="0">
              <a:solidFill>
                <a:schemeClr val="tx1"/>
              </a:solidFill>
              <a:latin typeface="Arial"/>
              <a:ea typeface="ＭＳ Ｐゴシック"/>
              <a:sym typeface="Arial"/>
            </a:endParaRPr>
          </a:p>
        </p:txBody>
      </p:sp>
      <p:cxnSp>
        <p:nvCxnSpPr>
          <p:cNvPr id="65" name="Gerade Verbindung 216"/>
          <p:cNvCxnSpPr/>
          <p:nvPr/>
        </p:nvCxnSpPr>
        <p:spPr>
          <a:xfrm flipV="1">
            <a:off x="3130608" y="3840519"/>
            <a:ext cx="9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Gerade Verbindung mit Pfeil 105"/>
          <p:cNvCxnSpPr/>
          <p:nvPr/>
        </p:nvCxnSpPr>
        <p:spPr>
          <a:xfrm>
            <a:off x="4019608" y="3880206"/>
            <a:ext cx="0" cy="284163"/>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Ellipse 226"/>
          <p:cNvSpPr/>
          <p:nvPr/>
        </p:nvSpPr>
        <p:spPr>
          <a:xfrm>
            <a:off x="4067233" y="3919894"/>
            <a:ext cx="313324" cy="179387"/>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buFontTx/>
              <a:buChar char="-"/>
            </a:pPr>
            <a:r>
              <a:rPr lang="en-US" sz="700" b="1" dirty="0" smtClean="0">
                <a:solidFill>
                  <a:schemeClr val="accent2"/>
                </a:solidFill>
              </a:rPr>
              <a:t>1.5 m</a:t>
            </a:r>
          </a:p>
          <a:p>
            <a:pPr algn="ctr">
              <a:buFontTx/>
              <a:buChar char="-"/>
            </a:pPr>
            <a:r>
              <a:rPr lang="en-US" sz="700" b="1" dirty="0" smtClean="0">
                <a:solidFill>
                  <a:schemeClr val="accent2"/>
                </a:solidFill>
              </a:rPr>
              <a:t> 71%</a:t>
            </a:r>
            <a:endParaRPr lang="en-US" sz="700" b="1" dirty="0">
              <a:solidFill>
                <a:schemeClr val="accent2"/>
              </a:solidFill>
            </a:endParaRPr>
          </a:p>
        </p:txBody>
      </p:sp>
      <p:cxnSp>
        <p:nvCxnSpPr>
          <p:cNvPr id="68" name="Gerade Verbindung mit Pfeil 105"/>
          <p:cNvCxnSpPr/>
          <p:nvPr/>
        </p:nvCxnSpPr>
        <p:spPr>
          <a:xfrm>
            <a:off x="5216583" y="3042006"/>
            <a:ext cx="0" cy="792000"/>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105"/>
          <p:cNvCxnSpPr/>
          <p:nvPr/>
        </p:nvCxnSpPr>
        <p:spPr>
          <a:xfrm>
            <a:off x="6507221" y="2507019"/>
            <a:ext cx="0" cy="1188000"/>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105"/>
          <p:cNvCxnSpPr/>
          <p:nvPr/>
        </p:nvCxnSpPr>
        <p:spPr>
          <a:xfrm>
            <a:off x="7762933" y="2032356"/>
            <a:ext cx="0" cy="1584000"/>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105"/>
          <p:cNvCxnSpPr/>
          <p:nvPr/>
        </p:nvCxnSpPr>
        <p:spPr>
          <a:xfrm>
            <a:off x="9058333" y="1932344"/>
            <a:ext cx="0" cy="1656000"/>
          </a:xfrm>
          <a:prstGeom prst="straightConnector1">
            <a:avLst/>
          </a:prstGeom>
          <a:ln>
            <a:solidFill>
              <a:schemeClr val="accent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Ellipse 231"/>
          <p:cNvSpPr/>
          <p:nvPr/>
        </p:nvSpPr>
        <p:spPr>
          <a:xfrm>
            <a:off x="5059421" y="3326169"/>
            <a:ext cx="313324" cy="25967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buFontTx/>
              <a:buChar char="-"/>
            </a:pPr>
            <a:r>
              <a:rPr lang="en-US" sz="700" b="1" dirty="0" smtClean="0">
                <a:solidFill>
                  <a:schemeClr val="accent2"/>
                </a:solidFill>
              </a:rPr>
              <a:t>5.0 m</a:t>
            </a:r>
          </a:p>
          <a:p>
            <a:pPr algn="ctr">
              <a:buFontTx/>
              <a:buChar char="-"/>
            </a:pPr>
            <a:r>
              <a:rPr lang="en-US" sz="700" b="1" dirty="0" smtClean="0">
                <a:solidFill>
                  <a:schemeClr val="accent2"/>
                </a:solidFill>
              </a:rPr>
              <a:t> 72 %</a:t>
            </a:r>
            <a:endParaRPr lang="en-US" sz="700" b="1" dirty="0">
              <a:solidFill>
                <a:schemeClr val="accent2"/>
              </a:solidFill>
            </a:endParaRPr>
          </a:p>
        </p:txBody>
      </p:sp>
      <p:sp>
        <p:nvSpPr>
          <p:cNvPr id="73" name="Ellipse 232"/>
          <p:cNvSpPr/>
          <p:nvPr/>
        </p:nvSpPr>
        <p:spPr>
          <a:xfrm>
            <a:off x="6329421" y="2968981"/>
            <a:ext cx="342627" cy="25967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buFontTx/>
              <a:buChar char="-"/>
            </a:pPr>
            <a:r>
              <a:rPr lang="en-US" sz="700" b="1" dirty="0" smtClean="0">
                <a:solidFill>
                  <a:schemeClr val="accent2"/>
                </a:solidFill>
              </a:rPr>
              <a:t> 7.3 m</a:t>
            </a:r>
          </a:p>
          <a:p>
            <a:pPr algn="ctr">
              <a:buFontTx/>
              <a:buChar char="-"/>
            </a:pPr>
            <a:r>
              <a:rPr lang="en-US" sz="700" b="1" dirty="0" smtClean="0">
                <a:solidFill>
                  <a:schemeClr val="accent2"/>
                </a:solidFill>
              </a:rPr>
              <a:t> 72 %</a:t>
            </a:r>
            <a:endParaRPr lang="en-US" sz="700" b="1" dirty="0">
              <a:solidFill>
                <a:schemeClr val="accent2"/>
              </a:solidFill>
            </a:endParaRPr>
          </a:p>
        </p:txBody>
      </p:sp>
      <p:sp>
        <p:nvSpPr>
          <p:cNvPr id="74" name="Ellipse 233"/>
          <p:cNvSpPr/>
          <p:nvPr/>
        </p:nvSpPr>
        <p:spPr>
          <a:xfrm>
            <a:off x="7607358" y="2713394"/>
            <a:ext cx="313324" cy="25967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buFontTx/>
              <a:buChar char="-"/>
            </a:pPr>
            <a:r>
              <a:rPr lang="en-US" sz="700" b="1" dirty="0" smtClean="0">
                <a:solidFill>
                  <a:schemeClr val="accent2"/>
                </a:solidFill>
              </a:rPr>
              <a:t>9.7 m</a:t>
            </a:r>
          </a:p>
          <a:p>
            <a:pPr algn="ctr">
              <a:buFontTx/>
              <a:buChar char="-"/>
            </a:pPr>
            <a:r>
              <a:rPr lang="en-US" sz="700" b="1" dirty="0" smtClean="0">
                <a:solidFill>
                  <a:schemeClr val="accent2"/>
                </a:solidFill>
              </a:rPr>
              <a:t> 76 %</a:t>
            </a:r>
            <a:endParaRPr lang="en-US" sz="700" b="1" dirty="0">
              <a:solidFill>
                <a:schemeClr val="accent2"/>
              </a:solidFill>
            </a:endParaRPr>
          </a:p>
        </p:txBody>
      </p:sp>
      <p:sp>
        <p:nvSpPr>
          <p:cNvPr id="75" name="Ellipse 234"/>
          <p:cNvSpPr/>
          <p:nvPr/>
        </p:nvSpPr>
        <p:spPr>
          <a:xfrm>
            <a:off x="8856721" y="2719744"/>
            <a:ext cx="403489" cy="25967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buFontTx/>
              <a:buChar char="-"/>
            </a:pPr>
            <a:r>
              <a:rPr lang="en-US" sz="700" b="1" dirty="0" smtClean="0">
                <a:solidFill>
                  <a:schemeClr val="accent2"/>
                </a:solidFill>
              </a:rPr>
              <a:t> 10.3 m</a:t>
            </a:r>
          </a:p>
          <a:p>
            <a:pPr algn="ctr">
              <a:buFontTx/>
              <a:buChar char="-"/>
            </a:pPr>
            <a:r>
              <a:rPr lang="en-US" sz="700" b="1" dirty="0" smtClean="0">
                <a:solidFill>
                  <a:schemeClr val="accent2"/>
                </a:solidFill>
              </a:rPr>
              <a:t> 76 %</a:t>
            </a:r>
            <a:endParaRPr lang="en-US" sz="700" b="1" dirty="0">
              <a:solidFill>
                <a:schemeClr val="accent2"/>
              </a:solidFill>
            </a:endParaRPr>
          </a:p>
        </p:txBody>
      </p:sp>
      <p:cxnSp>
        <p:nvCxnSpPr>
          <p:cNvPr id="76" name="Gerade Verbindung 245"/>
          <p:cNvCxnSpPr/>
          <p:nvPr/>
        </p:nvCxnSpPr>
        <p:spPr>
          <a:xfrm flipV="1">
            <a:off x="4424421" y="3032481"/>
            <a:ext cx="9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Gerade Verbindung 246"/>
          <p:cNvCxnSpPr/>
          <p:nvPr/>
        </p:nvCxnSpPr>
        <p:spPr>
          <a:xfrm flipV="1">
            <a:off x="5703946" y="2467331"/>
            <a:ext cx="9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Gerade Verbindung 247"/>
          <p:cNvCxnSpPr/>
          <p:nvPr/>
        </p:nvCxnSpPr>
        <p:spPr>
          <a:xfrm flipV="1">
            <a:off x="6985058" y="2003781"/>
            <a:ext cx="9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Gerade Verbindung 248"/>
          <p:cNvCxnSpPr/>
          <p:nvPr/>
        </p:nvCxnSpPr>
        <p:spPr>
          <a:xfrm flipV="1">
            <a:off x="8259821" y="1875194"/>
            <a:ext cx="9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2" name="Ellipse 363"/>
          <p:cNvSpPr/>
          <p:nvPr/>
        </p:nvSpPr>
        <p:spPr>
          <a:xfrm>
            <a:off x="3106796" y="2049819"/>
            <a:ext cx="316800" cy="18553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smtClean="0">
                <a:solidFill>
                  <a:schemeClr val="tx1"/>
                </a:solidFill>
              </a:rPr>
              <a:t>22.1 m</a:t>
            </a:r>
            <a:endParaRPr lang="en-US" sz="600" b="1" dirty="0">
              <a:solidFill>
                <a:schemeClr val="tx1"/>
              </a:solidFill>
            </a:endParaRPr>
          </a:p>
        </p:txBody>
      </p:sp>
      <p:sp>
        <p:nvSpPr>
          <p:cNvPr id="83" name="Ellipse 364"/>
          <p:cNvSpPr/>
          <p:nvPr/>
        </p:nvSpPr>
        <p:spPr>
          <a:xfrm>
            <a:off x="3116321" y="2310169"/>
            <a:ext cx="316800" cy="18553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smtClean="0">
                <a:solidFill>
                  <a:schemeClr val="tx1"/>
                </a:solidFill>
              </a:rPr>
              <a:t>23.3 m</a:t>
            </a:r>
            <a:endParaRPr lang="en-US" sz="600" b="1" dirty="0">
              <a:solidFill>
                <a:schemeClr val="tx1"/>
              </a:solidFill>
            </a:endParaRPr>
          </a:p>
        </p:txBody>
      </p:sp>
      <p:sp>
        <p:nvSpPr>
          <p:cNvPr id="84" name="Ellipse 368"/>
          <p:cNvSpPr/>
          <p:nvPr/>
        </p:nvSpPr>
        <p:spPr>
          <a:xfrm>
            <a:off x="3621146" y="2049819"/>
            <a:ext cx="316800" cy="18553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smtClean="0">
                <a:solidFill>
                  <a:schemeClr val="tx1"/>
                </a:solidFill>
              </a:rPr>
              <a:t>7.2 m</a:t>
            </a:r>
            <a:endParaRPr lang="en-US" sz="600" b="1" dirty="0">
              <a:solidFill>
                <a:schemeClr val="tx1"/>
              </a:solidFill>
            </a:endParaRPr>
          </a:p>
        </p:txBody>
      </p:sp>
      <p:sp>
        <p:nvSpPr>
          <p:cNvPr id="85" name="Ellipse 369"/>
          <p:cNvSpPr/>
          <p:nvPr/>
        </p:nvSpPr>
        <p:spPr>
          <a:xfrm>
            <a:off x="3621146" y="2310169"/>
            <a:ext cx="316800" cy="18553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smtClean="0">
                <a:solidFill>
                  <a:schemeClr val="tx1"/>
                </a:solidFill>
              </a:rPr>
              <a:t>4.3 m</a:t>
            </a:r>
            <a:endParaRPr lang="en-US" sz="600" b="1" dirty="0">
              <a:solidFill>
                <a:schemeClr val="tx1"/>
              </a:solidFill>
            </a:endParaRPr>
          </a:p>
        </p:txBody>
      </p:sp>
      <p:sp>
        <p:nvSpPr>
          <p:cNvPr id="86" name="Textfeld 371"/>
          <p:cNvSpPr txBox="1"/>
          <p:nvPr/>
        </p:nvSpPr>
        <p:spPr>
          <a:xfrm>
            <a:off x="2854383" y="1749781"/>
            <a:ext cx="756708" cy="246221"/>
          </a:xfrm>
          <a:prstGeom prst="rect">
            <a:avLst/>
          </a:prstGeom>
          <a:noFill/>
        </p:spPr>
        <p:txBody>
          <a:bodyPr wrap="square" lIns="0" tIns="0" rIns="0" bIns="0" rtlCol="0">
            <a:spAutoFit/>
          </a:bodyPr>
          <a:lstStyle/>
          <a:p>
            <a:pPr algn="ctr"/>
            <a:r>
              <a:rPr lang="en-US" sz="800" b="1" dirty="0" smtClean="0"/>
              <a:t>Total M&amp;A: </a:t>
            </a:r>
          </a:p>
          <a:p>
            <a:pPr algn="ctr"/>
            <a:r>
              <a:rPr lang="en-US" sz="800" b="1" dirty="0" smtClean="0"/>
              <a:t>45.4 m</a:t>
            </a:r>
            <a:endParaRPr lang="en-US" sz="800" b="1" dirty="0"/>
          </a:p>
        </p:txBody>
      </p:sp>
      <p:sp>
        <p:nvSpPr>
          <p:cNvPr id="87" name="Textfeld 372"/>
          <p:cNvSpPr txBox="1"/>
          <p:nvPr/>
        </p:nvSpPr>
        <p:spPr>
          <a:xfrm>
            <a:off x="3422708" y="1749781"/>
            <a:ext cx="756708" cy="246221"/>
          </a:xfrm>
          <a:prstGeom prst="rect">
            <a:avLst/>
          </a:prstGeom>
          <a:noFill/>
        </p:spPr>
        <p:txBody>
          <a:bodyPr wrap="square" lIns="0" tIns="0" rIns="0" bIns="0" rtlCol="0">
            <a:spAutoFit/>
          </a:bodyPr>
          <a:lstStyle/>
          <a:p>
            <a:pPr algn="ctr"/>
            <a:r>
              <a:rPr lang="en-US" sz="800" b="1" dirty="0" smtClean="0"/>
              <a:t>Total Plan: </a:t>
            </a:r>
          </a:p>
          <a:p>
            <a:pPr algn="ctr"/>
            <a:r>
              <a:rPr lang="en-US" sz="800" b="1" dirty="0" smtClean="0"/>
              <a:t>11.5 m</a:t>
            </a:r>
            <a:endParaRPr lang="en-US" sz="800" b="1" dirty="0"/>
          </a:p>
        </p:txBody>
      </p:sp>
      <p:cxnSp>
        <p:nvCxnSpPr>
          <p:cNvPr id="92" name="Gerade Verbindung 214"/>
          <p:cNvCxnSpPr/>
          <p:nvPr/>
        </p:nvCxnSpPr>
        <p:spPr>
          <a:xfrm>
            <a:off x="5928782" y="4779523"/>
            <a:ext cx="126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Textfeld 215"/>
          <p:cNvSpPr txBox="1"/>
          <p:nvPr/>
        </p:nvSpPr>
        <p:spPr>
          <a:xfrm>
            <a:off x="6032697" y="4679511"/>
            <a:ext cx="941388" cy="215444"/>
          </a:xfrm>
          <a:prstGeom prst="rect">
            <a:avLst/>
          </a:prstGeom>
          <a:noFill/>
        </p:spPr>
        <p:txBody>
          <a:bodyPr wrap="square" rtlCol="0">
            <a:spAutoFit/>
          </a:bodyPr>
          <a:lstStyle/>
          <a:p>
            <a:r>
              <a:rPr lang="en-US" sz="800" dirty="0" smtClean="0">
                <a:latin typeface="+mn-lt"/>
              </a:rPr>
              <a:t>M&amp;A Target</a:t>
            </a:r>
            <a:endParaRPr lang="en-US" sz="800" dirty="0">
              <a:latin typeface="+mn-lt"/>
            </a:endParaRPr>
          </a:p>
        </p:txBody>
      </p:sp>
      <p:sp>
        <p:nvSpPr>
          <p:cNvPr id="94" name="Textfeld 93"/>
          <p:cNvSpPr txBox="1"/>
          <p:nvPr/>
        </p:nvSpPr>
        <p:spPr>
          <a:xfrm>
            <a:off x="3435707" y="4542328"/>
            <a:ext cx="230832" cy="123111"/>
          </a:xfrm>
          <a:prstGeom prst="rect">
            <a:avLst/>
          </a:prstGeom>
          <a:noFill/>
        </p:spPr>
        <p:txBody>
          <a:bodyPr wrap="none" lIns="0" tIns="0" rIns="0" bIns="0" rtlCol="0">
            <a:spAutoFit/>
          </a:bodyPr>
          <a:lstStyle/>
          <a:p>
            <a:r>
              <a:rPr lang="en-US" sz="800" b="1" dirty="0" smtClean="0">
                <a:latin typeface="Arial" pitchFamily="34" charset="0"/>
                <a:cs typeface="Arial" pitchFamily="34" charset="0"/>
              </a:rPr>
              <a:t>2013</a:t>
            </a:r>
          </a:p>
        </p:txBody>
      </p:sp>
      <p:sp>
        <p:nvSpPr>
          <p:cNvPr id="95" name="Textfeld 94"/>
          <p:cNvSpPr txBox="1"/>
          <p:nvPr/>
        </p:nvSpPr>
        <p:spPr>
          <a:xfrm>
            <a:off x="4723640" y="4542328"/>
            <a:ext cx="230832" cy="123111"/>
          </a:xfrm>
          <a:prstGeom prst="rect">
            <a:avLst/>
          </a:prstGeom>
          <a:noFill/>
        </p:spPr>
        <p:txBody>
          <a:bodyPr wrap="none" lIns="0" tIns="0" rIns="0" bIns="0" rtlCol="0">
            <a:spAutoFit/>
          </a:bodyPr>
          <a:lstStyle/>
          <a:p>
            <a:r>
              <a:rPr lang="en-US" sz="800" b="1" dirty="0" smtClean="0">
                <a:latin typeface="Arial" pitchFamily="34" charset="0"/>
                <a:cs typeface="Arial" pitchFamily="34" charset="0"/>
              </a:rPr>
              <a:t>2014</a:t>
            </a:r>
          </a:p>
        </p:txBody>
      </p:sp>
      <p:sp>
        <p:nvSpPr>
          <p:cNvPr id="96" name="Textfeld 95"/>
          <p:cNvSpPr txBox="1"/>
          <p:nvPr/>
        </p:nvSpPr>
        <p:spPr>
          <a:xfrm>
            <a:off x="6008598" y="4542328"/>
            <a:ext cx="230832" cy="123111"/>
          </a:xfrm>
          <a:prstGeom prst="rect">
            <a:avLst/>
          </a:prstGeom>
          <a:noFill/>
        </p:spPr>
        <p:txBody>
          <a:bodyPr wrap="none" lIns="0" tIns="0" rIns="0" bIns="0" rtlCol="0">
            <a:spAutoFit/>
          </a:bodyPr>
          <a:lstStyle/>
          <a:p>
            <a:r>
              <a:rPr lang="en-US" sz="800" b="1" dirty="0" smtClean="0">
                <a:latin typeface="Arial" pitchFamily="34" charset="0"/>
                <a:cs typeface="Arial" pitchFamily="34" charset="0"/>
              </a:rPr>
              <a:t>2015</a:t>
            </a:r>
          </a:p>
        </p:txBody>
      </p:sp>
      <p:sp>
        <p:nvSpPr>
          <p:cNvPr id="97" name="Textfeld 96"/>
          <p:cNvSpPr txBox="1"/>
          <p:nvPr/>
        </p:nvSpPr>
        <p:spPr>
          <a:xfrm>
            <a:off x="7296531" y="4542328"/>
            <a:ext cx="230832" cy="123111"/>
          </a:xfrm>
          <a:prstGeom prst="rect">
            <a:avLst/>
          </a:prstGeom>
          <a:noFill/>
        </p:spPr>
        <p:txBody>
          <a:bodyPr wrap="none" lIns="0" tIns="0" rIns="0" bIns="0" rtlCol="0">
            <a:spAutoFit/>
          </a:bodyPr>
          <a:lstStyle/>
          <a:p>
            <a:r>
              <a:rPr lang="en-US" sz="800" b="1" dirty="0" smtClean="0">
                <a:latin typeface="Arial" pitchFamily="34" charset="0"/>
                <a:cs typeface="Arial" pitchFamily="34" charset="0"/>
              </a:rPr>
              <a:t>2016</a:t>
            </a:r>
          </a:p>
        </p:txBody>
      </p:sp>
      <p:sp>
        <p:nvSpPr>
          <p:cNvPr id="98" name="Textfeld 97"/>
          <p:cNvSpPr txBox="1"/>
          <p:nvPr/>
        </p:nvSpPr>
        <p:spPr>
          <a:xfrm>
            <a:off x="8540064" y="4542328"/>
            <a:ext cx="230832" cy="123111"/>
          </a:xfrm>
          <a:prstGeom prst="rect">
            <a:avLst/>
          </a:prstGeom>
          <a:noFill/>
        </p:spPr>
        <p:txBody>
          <a:bodyPr wrap="none" lIns="0" tIns="0" rIns="0" bIns="0" rtlCol="0">
            <a:spAutoFit/>
          </a:bodyPr>
          <a:lstStyle/>
          <a:p>
            <a:r>
              <a:rPr lang="en-US" sz="800" b="1" dirty="0" smtClean="0">
                <a:latin typeface="Arial" pitchFamily="34" charset="0"/>
                <a:cs typeface="Arial" pitchFamily="34" charset="0"/>
              </a:rPr>
              <a:t>2017</a:t>
            </a:r>
          </a:p>
        </p:txBody>
      </p:sp>
      <p:pic>
        <p:nvPicPr>
          <p:cNvPr id="81" name="Grafik 80"/>
          <p:cNvPicPr>
            <a:picLocks noChangeAspect="1"/>
          </p:cNvPicPr>
          <p:nvPr>
            <p:custDataLst>
              <p:tags r:id="rId25"/>
            </p:custDataLst>
          </p:nvPr>
        </p:nvPicPr>
        <p:blipFill>
          <a:blip r:embed="rId29"/>
          <a:stretch>
            <a:fillRect/>
          </a:stretch>
        </p:blipFill>
        <p:spPr>
          <a:xfrm>
            <a:off x="-2697539" y="1175175"/>
            <a:ext cx="1956986" cy="2225233"/>
          </a:xfrm>
          <a:prstGeom prst="rect">
            <a:avLst/>
          </a:prstGeom>
        </p:spPr>
      </p:pic>
      <p:graphicFrame>
        <p:nvGraphicFramePr>
          <p:cNvPr id="114" name="Objekt 113"/>
          <p:cNvGraphicFramePr>
            <a:graphicFrameLocks noChangeAspect="1"/>
          </p:cNvGraphicFramePr>
          <p:nvPr>
            <p:extLst>
              <p:ext uri="{D42A27DB-BD31-4B8C-83A1-F6EECF244321}">
                <p14:modId xmlns:p14="http://schemas.microsoft.com/office/powerpoint/2010/main" val="2248136452"/>
              </p:ext>
            </p:extLst>
          </p:nvPr>
        </p:nvGraphicFramePr>
        <p:xfrm>
          <a:off x="-1694668" y="3617169"/>
          <a:ext cx="914400" cy="771525"/>
        </p:xfrm>
        <a:graphic>
          <a:graphicData uri="http://schemas.openxmlformats.org/presentationml/2006/ole">
            <mc:AlternateContent xmlns:mc="http://schemas.openxmlformats.org/markup-compatibility/2006">
              <mc:Choice xmlns:v="urn:schemas-microsoft-com:vml" Requires="v">
                <p:oleObj spid="_x0000_s17423" name="Arbeitsblatt" showAsIcon="1" r:id="rId31" imgW="914400" imgH="771480" progId="Excel.Sheet.12">
                  <p:embed/>
                </p:oleObj>
              </mc:Choice>
              <mc:Fallback>
                <p:oleObj name="Arbeitsblatt" showAsIcon="1" r:id="rId31" imgW="914400" imgH="771480" progId="Excel.Sheet.12">
                  <p:embed/>
                  <p:pic>
                    <p:nvPicPr>
                      <p:cNvPr id="0" name=""/>
                      <p:cNvPicPr/>
                      <p:nvPr/>
                    </p:nvPicPr>
                    <p:blipFill>
                      <a:blip r:embed="rId32"/>
                      <a:stretch>
                        <a:fillRect/>
                      </a:stretch>
                    </p:blipFill>
                    <p:spPr>
                      <a:xfrm>
                        <a:off x="-1694668" y="361716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38303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Synergy A </a:t>
            </a:r>
            <a:r>
              <a:rPr lang="en-US" dirty="0" smtClean="0"/>
              <a:t>realizes </a:t>
            </a:r>
            <a:r>
              <a:rPr lang="en-US" dirty="0"/>
              <a:t>quick wins in 2013</a:t>
            </a:r>
          </a:p>
          <a:p>
            <a:pPr lvl="2"/>
            <a:r>
              <a:rPr lang="en-US" dirty="0"/>
              <a:t>The measures already initiated are on track</a:t>
            </a:r>
          </a:p>
          <a:p>
            <a:pPr lvl="2"/>
            <a:r>
              <a:rPr lang="en-US" dirty="0"/>
              <a:t>The target achievement can be negatively influenced by risks A and B</a:t>
            </a:r>
          </a:p>
        </p:txBody>
      </p:sp>
      <p:sp>
        <p:nvSpPr>
          <p:cNvPr id="4" name="Titel 3"/>
          <p:cNvSpPr>
            <a:spLocks noGrp="1"/>
          </p:cNvSpPr>
          <p:nvPr>
            <p:ph type="title"/>
          </p:nvPr>
        </p:nvSpPr>
        <p:spPr/>
        <p:txBody>
          <a:bodyPr/>
          <a:lstStyle/>
          <a:p>
            <a:r>
              <a:rPr lang="en-US" dirty="0" smtClean="0"/>
              <a:t>7. How can an effective monitoring be guaranteed? (1/5) – Project example reporting without TrAction</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graphicFrame>
        <p:nvGraphicFramePr>
          <p:cNvPr id="100" name="Diagramm 8"/>
          <p:cNvGraphicFramePr>
            <a:graphicFrameLocks/>
          </p:cNvGraphicFramePr>
          <p:nvPr>
            <p:extLst>
              <p:ext uri="{D42A27DB-BD31-4B8C-83A1-F6EECF244321}">
                <p14:modId xmlns:p14="http://schemas.microsoft.com/office/powerpoint/2010/main" val="3919666452"/>
              </p:ext>
            </p:extLst>
          </p:nvPr>
        </p:nvGraphicFramePr>
        <p:xfrm>
          <a:off x="5974557" y="1711445"/>
          <a:ext cx="3406836" cy="1330325"/>
        </p:xfrm>
        <a:graphic>
          <a:graphicData uri="http://schemas.openxmlformats.org/presentationml/2006/ole">
            <mc:AlternateContent xmlns:mc="http://schemas.openxmlformats.org/markup-compatibility/2006">
              <mc:Choice xmlns:v="urn:schemas-microsoft-com:vml" Requires="v">
                <p:oleObj spid="_x0000_s5178" name="Arbeitsblatt" r:id="rId5" imgW="4153024" imgH="1543050" progId="Excel.Sheet.8">
                  <p:embed/>
                </p:oleObj>
              </mc:Choice>
              <mc:Fallback>
                <p:oleObj name="Arbeitsblatt" r:id="rId5" imgW="4153024" imgH="1543050" progId="Excel.Sheet.8">
                  <p:embed/>
                  <p:pic>
                    <p:nvPicPr>
                      <p:cNvPr id="0" name=""/>
                      <p:cNvPicPr>
                        <a:picLocks noChangeArrowheads="1"/>
                      </p:cNvPicPr>
                      <p:nvPr/>
                    </p:nvPicPr>
                    <p:blipFill>
                      <a:blip r:embed="rId6"/>
                      <a:srcRect/>
                      <a:stretch>
                        <a:fillRect/>
                      </a:stretch>
                    </p:blipFill>
                    <p:spPr bwMode="auto">
                      <a:xfrm>
                        <a:off x="5974557" y="1711445"/>
                        <a:ext cx="3406836" cy="1330325"/>
                      </a:xfrm>
                      <a:prstGeom prst="rect">
                        <a:avLst/>
                      </a:prstGeom>
                      <a:noFill/>
                    </p:spPr>
                  </p:pic>
                </p:oleObj>
              </mc:Fallback>
            </mc:AlternateContent>
          </a:graphicData>
        </a:graphic>
      </p:graphicFrame>
      <p:sp>
        <p:nvSpPr>
          <p:cNvPr id="101" name="Rechteck 23"/>
          <p:cNvSpPr>
            <a:spLocks noChangeArrowheads="1"/>
          </p:cNvSpPr>
          <p:nvPr/>
        </p:nvSpPr>
        <p:spPr bwMode="auto">
          <a:xfrm>
            <a:off x="6022975" y="1432544"/>
            <a:ext cx="3394076" cy="247554"/>
          </a:xfrm>
          <a:prstGeom prst="rect">
            <a:avLst/>
          </a:prstGeom>
          <a:solidFill>
            <a:schemeClr val="tx2"/>
          </a:solidFill>
          <a:ln w="19050">
            <a:noFill/>
            <a:miter lim="800000"/>
            <a:headEnd/>
            <a:tailEnd/>
          </a:ln>
        </p:spPr>
        <p:txBody>
          <a:bodyPr wrap="square" lIns="36000" tIns="54000" rIns="36000" bIns="54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chemeClr val="bg1"/>
                </a:solidFill>
                <a:effectLst/>
                <a:uLnTx/>
                <a:uFillTx/>
              </a:rPr>
              <a:t>Indicative Benefits (EBIT, €m)</a:t>
            </a:r>
            <a:endParaRPr kumimoji="0" lang="en-US" sz="900" b="1" i="0" u="none" strike="noStrike" kern="0" cap="none" spc="0" normalizeH="0" baseline="0" dirty="0">
              <a:ln>
                <a:noFill/>
              </a:ln>
              <a:solidFill>
                <a:schemeClr val="bg1"/>
              </a:solidFill>
              <a:effectLst/>
              <a:uLnTx/>
              <a:uFillTx/>
            </a:endParaRPr>
          </a:p>
        </p:txBody>
      </p:sp>
      <p:sp>
        <p:nvSpPr>
          <p:cNvPr id="103" name="Rechteck 23"/>
          <p:cNvSpPr>
            <a:spLocks noChangeArrowheads="1"/>
          </p:cNvSpPr>
          <p:nvPr/>
        </p:nvSpPr>
        <p:spPr bwMode="auto">
          <a:xfrm>
            <a:off x="2452133" y="1432544"/>
            <a:ext cx="3404155" cy="247554"/>
          </a:xfrm>
          <a:prstGeom prst="rect">
            <a:avLst/>
          </a:prstGeom>
          <a:solidFill>
            <a:schemeClr val="tx2"/>
          </a:solidFill>
          <a:ln w="19050">
            <a:noFill/>
            <a:miter lim="800000"/>
            <a:headEnd/>
            <a:tailEnd/>
          </a:ln>
        </p:spPr>
        <p:txBody>
          <a:bodyPr wrap="square" lIns="36000" tIns="54000" rIns="36000" bIns="54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chemeClr val="bg1"/>
                </a:solidFill>
                <a:effectLst/>
                <a:uLnTx/>
                <a:uFillTx/>
              </a:rPr>
              <a:t>Description/Owner</a:t>
            </a:r>
            <a:endParaRPr kumimoji="0" lang="en-US" sz="900" b="1" i="0" u="none" strike="noStrike" kern="0" cap="none" spc="0" normalizeH="0" baseline="0" dirty="0">
              <a:ln>
                <a:noFill/>
              </a:ln>
              <a:solidFill>
                <a:schemeClr val="bg1"/>
              </a:solidFill>
              <a:effectLst/>
              <a:uLnTx/>
              <a:uFillTx/>
            </a:endParaRPr>
          </a:p>
        </p:txBody>
      </p:sp>
      <p:graphicFrame>
        <p:nvGraphicFramePr>
          <p:cNvPr id="104" name="Group 44"/>
          <p:cNvGraphicFramePr>
            <a:graphicFrameLocks noGrp="1"/>
          </p:cNvGraphicFramePr>
          <p:nvPr>
            <p:extLst>
              <p:ext uri="{D42A27DB-BD31-4B8C-83A1-F6EECF244321}">
                <p14:modId xmlns:p14="http://schemas.microsoft.com/office/powerpoint/2010/main" val="1719712338"/>
              </p:ext>
            </p:extLst>
          </p:nvPr>
        </p:nvGraphicFramePr>
        <p:xfrm>
          <a:off x="6988103" y="4516687"/>
          <a:ext cx="2419091" cy="1474221"/>
        </p:xfrm>
        <a:graphic>
          <a:graphicData uri="http://schemas.openxmlformats.org/drawingml/2006/table">
            <a:tbl>
              <a:tblPr/>
              <a:tblGrid>
                <a:gridCol w="2419091"/>
              </a:tblGrid>
              <a:tr h="323159">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ctr"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bg1"/>
                          </a:solidFill>
                          <a:effectLst/>
                          <a:latin typeface="Arial" charset="0"/>
                          <a:ea typeface="SimSun" pitchFamily="2" charset="-122"/>
                        </a:rPr>
                        <a:t>Potential risks and</a:t>
                      </a:r>
                      <a:br>
                        <a:rPr kumimoji="0" lang="en-US" sz="900" b="1" i="0" u="none" strike="noStrike" cap="none" normalizeH="0" baseline="0" noProof="0" dirty="0" smtClean="0">
                          <a:ln>
                            <a:noFill/>
                          </a:ln>
                          <a:solidFill>
                            <a:schemeClr val="bg1"/>
                          </a:solidFill>
                          <a:effectLst/>
                          <a:latin typeface="Arial" charset="0"/>
                          <a:ea typeface="SimSun" pitchFamily="2" charset="-122"/>
                        </a:rPr>
                      </a:br>
                      <a:r>
                        <a:rPr kumimoji="0" lang="en-US" sz="900" b="1" i="0" u="none" strike="noStrike" cap="none" normalizeH="0" baseline="0" noProof="0" dirty="0" smtClean="0">
                          <a:ln>
                            <a:noFill/>
                          </a:ln>
                          <a:solidFill>
                            <a:schemeClr val="bg1"/>
                          </a:solidFill>
                          <a:effectLst/>
                          <a:latin typeface="Arial" charset="0"/>
                          <a:ea typeface="SimSun" pitchFamily="2" charset="-122"/>
                        </a:rPr>
                        <a:t>implementation complexity</a:t>
                      </a:r>
                    </a:p>
                  </a:txBody>
                  <a:tcPr marL="69355" marR="69355" marT="41450" marB="4145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117001">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0" marB="4145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graphicFrame>
        <p:nvGraphicFramePr>
          <p:cNvPr id="105" name="Group 140"/>
          <p:cNvGraphicFramePr>
            <a:graphicFrameLocks noGrp="1"/>
          </p:cNvGraphicFramePr>
          <p:nvPr>
            <p:extLst>
              <p:ext uri="{D42A27DB-BD31-4B8C-83A1-F6EECF244321}">
                <p14:modId xmlns:p14="http://schemas.microsoft.com/office/powerpoint/2010/main" val="2087866813"/>
              </p:ext>
            </p:extLst>
          </p:nvPr>
        </p:nvGraphicFramePr>
        <p:xfrm>
          <a:off x="6988103" y="3082567"/>
          <a:ext cx="2419091" cy="1306643"/>
        </p:xfrm>
        <a:graphic>
          <a:graphicData uri="http://schemas.openxmlformats.org/drawingml/2006/table">
            <a:tbl>
              <a:tblPr/>
              <a:tblGrid>
                <a:gridCol w="2419091"/>
              </a:tblGrid>
              <a:tr h="252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bg1"/>
                          </a:solidFill>
                          <a:effectLst/>
                          <a:latin typeface="Arial" charset="0"/>
                          <a:ea typeface="SimSun" pitchFamily="2" charset="-122"/>
                        </a:rPr>
                        <a:t>Assumptions</a:t>
                      </a:r>
                    </a:p>
                  </a:txBody>
                  <a:tcPr marL="69355" marR="69355" marT="41450" marB="4145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r>
              <a:tr h="1054643">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kern="1200" cap="none" normalizeH="0" baseline="0" noProof="0" dirty="0" smtClean="0">
                          <a:ln>
                            <a:noFill/>
                          </a:ln>
                          <a:solidFill>
                            <a:schemeClr val="tx1"/>
                          </a:solidFill>
                          <a:effectLst/>
                          <a:latin typeface="Arial" charset="0"/>
                          <a:ea typeface="ＭＳ Ｐゴシック" pitchFamily="34" charset="-128"/>
                          <a:cs typeface="+mn-cs"/>
                        </a:rPr>
                        <a:t>…</a:t>
                      </a:r>
                    </a:p>
                  </a:txBody>
                  <a:tcPr marL="69355" marR="69355" marT="41450" marB="41450"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graphicFrame>
        <p:nvGraphicFramePr>
          <p:cNvPr id="106" name="Group 156"/>
          <p:cNvGraphicFramePr>
            <a:graphicFrameLocks noGrp="1"/>
          </p:cNvGraphicFramePr>
          <p:nvPr>
            <p:extLst>
              <p:ext uri="{D42A27DB-BD31-4B8C-83A1-F6EECF244321}">
                <p14:modId xmlns:p14="http://schemas.microsoft.com/office/powerpoint/2010/main" val="459895543"/>
              </p:ext>
            </p:extLst>
          </p:nvPr>
        </p:nvGraphicFramePr>
        <p:xfrm>
          <a:off x="2452133" y="3082567"/>
          <a:ext cx="4279152" cy="2922878"/>
        </p:xfrm>
        <a:graphic>
          <a:graphicData uri="http://schemas.openxmlformats.org/drawingml/2006/table">
            <a:tbl>
              <a:tblPr/>
              <a:tblGrid>
                <a:gridCol w="1052372"/>
                <a:gridCol w="654257"/>
                <a:gridCol w="677007"/>
                <a:gridCol w="1088821"/>
                <a:gridCol w="806695"/>
              </a:tblGrid>
              <a:tr h="261610">
                <a:tc gridSpan="5">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bg1"/>
                          </a:solidFill>
                          <a:effectLst/>
                          <a:latin typeface="Arial" charset="0"/>
                          <a:ea typeface="SimSun" pitchFamily="2" charset="-122"/>
                        </a:rPr>
                        <a:t>Implementation planning</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87046">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tx1"/>
                          </a:solidFill>
                          <a:effectLst/>
                          <a:latin typeface="Arial" charset="0"/>
                          <a:ea typeface="SimSun" pitchFamily="2" charset="-122"/>
                        </a:rPr>
                        <a:t>Detailed measure</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tx1"/>
                          </a:solidFill>
                          <a:effectLst/>
                          <a:latin typeface="Arial" charset="0"/>
                          <a:ea typeface="SimSun" pitchFamily="2" charset="-122"/>
                        </a:rPr>
                        <a:t>Start</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tx1"/>
                          </a:solidFill>
                          <a:effectLst/>
                          <a:latin typeface="Arial" charset="0"/>
                          <a:ea typeface="SimSun" pitchFamily="2" charset="-122"/>
                        </a:rPr>
                        <a:t>End</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tx1"/>
                          </a:solidFill>
                          <a:effectLst/>
                          <a:latin typeface="Arial" charset="0"/>
                          <a:ea typeface="SimSun" pitchFamily="2" charset="-122"/>
                        </a:rPr>
                        <a:t>Responsibility</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1019175" rtl="0" eaLnBrk="0" fontAlgn="base" latinLnBrk="0" hangingPunct="0">
                        <a:lnSpc>
                          <a:spcPct val="100000"/>
                        </a:lnSpc>
                        <a:spcBef>
                          <a:spcPct val="20000"/>
                        </a:spcBef>
                        <a:spcAft>
                          <a:spcPct val="0"/>
                        </a:spcAft>
                        <a:buClrTx/>
                        <a:buSzPct val="120000"/>
                        <a:buFontTx/>
                        <a:buNone/>
                        <a:tabLst/>
                      </a:pPr>
                      <a:r>
                        <a:rPr kumimoji="0" lang="en-US" sz="900" b="1" i="0" u="none" strike="noStrike" cap="none" normalizeH="0" baseline="0" noProof="0" dirty="0" smtClean="0">
                          <a:ln>
                            <a:noFill/>
                          </a:ln>
                          <a:solidFill>
                            <a:schemeClr val="tx1"/>
                          </a:solidFill>
                          <a:effectLst/>
                          <a:latin typeface="Arial" charset="0"/>
                          <a:ea typeface="SimSun" pitchFamily="2" charset="-122"/>
                        </a:rPr>
                        <a:t>Status</a:t>
                      </a:r>
                    </a:p>
                  </a:txBody>
                  <a:tcPr marL="69355" marR="69355" marT="41474" marB="41474"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59" marB="41459"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r h="288000">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216000" marR="0" lvl="0" indent="-216000" algn="l" defTabSz="1019175" rtl="0" eaLnBrk="0" fontAlgn="base" latinLnBrk="0" hangingPunct="0">
                        <a:lnSpc>
                          <a:spcPct val="100000"/>
                        </a:lnSpc>
                        <a:spcBef>
                          <a:spcPct val="20000"/>
                        </a:spcBef>
                        <a:spcAft>
                          <a:spcPct val="0"/>
                        </a:spcAft>
                        <a:buClr>
                          <a:schemeClr val="tx2"/>
                        </a:buClr>
                        <a:buSzPct val="100000"/>
                        <a:buFont typeface="Univers for KPMG Light" panose="020B0403020202020204" pitchFamily="34" charset="0"/>
                        <a:buChar char="—"/>
                        <a:tabLst/>
                      </a:pPr>
                      <a:r>
                        <a:rPr kumimoji="0" lang="en-US" sz="900" b="0" i="0" u="none" strike="noStrike" cap="none" normalizeH="0" baseline="0" noProof="0" dirty="0" smtClean="0">
                          <a:ln>
                            <a:noFill/>
                          </a:ln>
                          <a:solidFill>
                            <a:schemeClr val="tx1"/>
                          </a:solidFill>
                          <a:effectLst/>
                          <a:latin typeface="Arial" charset="0"/>
                          <a:ea typeface="ＭＳ Ｐゴシック" pitchFamily="34" charset="-128"/>
                        </a:rPr>
                        <a:t>…</a:t>
                      </a:r>
                    </a:p>
                  </a:txBody>
                  <a:tcPr marL="69355" marR="69355" marT="41474" marB="41474"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noFill/>
                  </a:tcPr>
                </a:tc>
              </a:tr>
            </a:tbl>
          </a:graphicData>
        </a:graphic>
      </p:graphicFrame>
      <p:sp>
        <p:nvSpPr>
          <p:cNvPr id="107" name="Textplatzhalter 1"/>
          <p:cNvSpPr txBox="1">
            <a:spLocks/>
          </p:cNvSpPr>
          <p:nvPr/>
        </p:nvSpPr>
        <p:spPr>
          <a:xfrm>
            <a:off x="2447922" y="1680098"/>
            <a:ext cx="3408366" cy="1265325"/>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smtClean="0"/>
              <a:t>….</a:t>
            </a:r>
            <a:endParaRPr lang="en-US" dirty="0"/>
          </a:p>
        </p:txBody>
      </p:sp>
    </p:spTree>
    <p:extLst>
      <p:ext uri="{BB962C8B-B14F-4D97-AF65-F5344CB8AC3E}">
        <p14:creationId xmlns:p14="http://schemas.microsoft.com/office/powerpoint/2010/main" val="2980650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A systematic approach supports the complete </a:t>
            </a:r>
            <a:r>
              <a:rPr lang="en-US" dirty="0" smtClean="0"/>
              <a:t>realization </a:t>
            </a:r>
            <a:r>
              <a:rPr lang="en-US" dirty="0"/>
              <a:t>of effects</a:t>
            </a:r>
          </a:p>
        </p:txBody>
      </p:sp>
      <p:sp>
        <p:nvSpPr>
          <p:cNvPr id="4" name="Titel 3"/>
          <p:cNvSpPr>
            <a:spLocks noGrp="1"/>
          </p:cNvSpPr>
          <p:nvPr>
            <p:ph type="title"/>
          </p:nvPr>
        </p:nvSpPr>
        <p:spPr/>
        <p:txBody>
          <a:bodyPr/>
          <a:lstStyle/>
          <a:p>
            <a:r>
              <a:rPr lang="en-US" dirty="0" smtClean="0"/>
              <a:t>7. How can an effective monitoring be guaranteed? (2/5) </a:t>
            </a:r>
            <a:br>
              <a:rPr lang="en-US" dirty="0" smtClean="0"/>
            </a:br>
            <a:r>
              <a:rPr lang="en-US" dirty="0" smtClean="0"/>
              <a:t>Metrics management with TrAction</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13" name="AutoShape 2"/>
          <p:cNvSpPr>
            <a:spLocks noChangeArrowheads="1"/>
          </p:cNvSpPr>
          <p:nvPr/>
        </p:nvSpPr>
        <p:spPr bwMode="gray">
          <a:xfrm>
            <a:off x="3734329" y="1565600"/>
            <a:ext cx="1709640" cy="374982"/>
          </a:xfrm>
          <a:prstGeom prst="homePlate">
            <a:avLst>
              <a:gd name="adj" fmla="val 22261"/>
            </a:avLst>
          </a:prstGeom>
          <a:solidFill>
            <a:schemeClr val="tx2"/>
          </a:solidFill>
          <a:ln w="6350" algn="ctr">
            <a:noFill/>
            <a:miter lim="800000"/>
            <a:headEnd/>
            <a:tailEnd/>
          </a:ln>
        </p:spPr>
        <p:txBody>
          <a:bodyPr lIns="54000" tIns="54000" rIns="54000" bIns="54000" anchor="ctr" anchorCtr="0"/>
          <a:lstStyle/>
          <a:p>
            <a:pPr algn="ctr">
              <a:spcBef>
                <a:spcPts val="0"/>
              </a:spcBef>
              <a:spcAft>
                <a:spcPts val="0"/>
              </a:spcAft>
              <a:buClr>
                <a:srgbClr val="007C92"/>
              </a:buClr>
              <a:buSzPct val="85000"/>
              <a:buFont typeface="Wingdings" pitchFamily="2" charset="2"/>
              <a:buNone/>
              <a:defRPr/>
            </a:pPr>
            <a:r>
              <a:rPr lang="en-US" sz="900" b="1" dirty="0" smtClean="0">
                <a:solidFill>
                  <a:srgbClr val="FFFFFF"/>
                </a:solidFill>
              </a:rPr>
              <a:t>Project organization</a:t>
            </a:r>
          </a:p>
        </p:txBody>
      </p:sp>
      <p:sp>
        <p:nvSpPr>
          <p:cNvPr id="14" name="AutoShape 40"/>
          <p:cNvSpPr>
            <a:spLocks noChangeArrowheads="1"/>
          </p:cNvSpPr>
          <p:nvPr/>
        </p:nvSpPr>
        <p:spPr bwMode="gray">
          <a:xfrm rot="10800000">
            <a:off x="3758144" y="5226016"/>
            <a:ext cx="1574790" cy="164917"/>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lgn="ctr" fontAlgn="auto">
              <a:spcBef>
                <a:spcPts val="200"/>
              </a:spcBef>
              <a:spcAft>
                <a:spcPts val="0"/>
              </a:spcAft>
              <a:buClr>
                <a:srgbClr val="FFFFFF"/>
              </a:buClr>
              <a:defRPr/>
            </a:pPr>
            <a:endParaRPr lang="en-US" sz="900" b="1" dirty="0">
              <a:solidFill>
                <a:schemeClr val="bg1"/>
              </a:solidFill>
            </a:endParaRPr>
          </a:p>
        </p:txBody>
      </p:sp>
      <p:sp>
        <p:nvSpPr>
          <p:cNvPr id="15" name="Rectangle 64"/>
          <p:cNvSpPr>
            <a:spLocks noChangeArrowheads="1"/>
          </p:cNvSpPr>
          <p:nvPr/>
        </p:nvSpPr>
        <p:spPr bwMode="gray">
          <a:xfrm>
            <a:off x="3734329" y="2068464"/>
            <a:ext cx="1669466" cy="389473"/>
          </a:xfrm>
          <a:prstGeom prst="rect">
            <a:avLst/>
          </a:prstGeom>
          <a:solidFill>
            <a:schemeClr val="accent3"/>
          </a:solidFill>
          <a:ln w="6350" algn="ctr">
            <a:noFill/>
            <a:miter lim="800000"/>
            <a:headEnd/>
            <a:tailEnd/>
          </a:ln>
        </p:spPr>
        <p:txBody>
          <a:bodyPr lIns="54000" tIns="54000" rIns="54000" bIns="54000" anchor="ctr" anchorCtr="0"/>
          <a:lstStyle/>
          <a:p>
            <a:pPr marL="0" lvl="2" algn="ctr">
              <a:spcBef>
                <a:spcPts val="0"/>
              </a:spcBef>
              <a:spcAft>
                <a:spcPts val="0"/>
              </a:spcAft>
              <a:buClr>
                <a:srgbClr val="97989A"/>
              </a:buClr>
              <a:defRPr/>
            </a:pPr>
            <a:r>
              <a:rPr lang="en-US" sz="900" b="1" dirty="0" smtClean="0">
                <a:solidFill>
                  <a:schemeClr val="bg1"/>
                </a:solidFill>
                <a:cs typeface="Arial" pitchFamily="34" charset="0"/>
              </a:rPr>
              <a:t>No impairment of daily business</a:t>
            </a:r>
            <a:endParaRPr lang="en-US" sz="900" b="1" dirty="0">
              <a:solidFill>
                <a:schemeClr val="bg1"/>
              </a:solidFill>
              <a:cs typeface="Arial" pitchFamily="34" charset="0"/>
            </a:endParaRPr>
          </a:p>
        </p:txBody>
      </p:sp>
      <p:sp>
        <p:nvSpPr>
          <p:cNvPr id="16" name="Rectangle 69"/>
          <p:cNvSpPr>
            <a:spLocks noChangeArrowheads="1"/>
          </p:cNvSpPr>
          <p:nvPr/>
        </p:nvSpPr>
        <p:spPr bwMode="gray">
          <a:xfrm>
            <a:off x="3734328" y="2524351"/>
            <a:ext cx="1675261" cy="2656123"/>
          </a:xfrm>
          <a:prstGeom prst="rect">
            <a:avLst/>
          </a:prstGeom>
          <a:solidFill>
            <a:schemeClr val="bg1"/>
          </a:solidFill>
          <a:ln w="6350" algn="ctr">
            <a:solidFill>
              <a:schemeClr val="accent3"/>
            </a:solidFill>
            <a:miter lim="800000"/>
            <a:headEnd/>
            <a:tailEnd/>
          </a:ln>
        </p:spPr>
        <p:txBody>
          <a:bodyPr lIns="54000" tIns="54000" rIns="54000" bIns="54000" anchor="t" anchorCtr="0"/>
          <a:lstStyle/>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Tailored project organization </a:t>
            </a:r>
            <a:br>
              <a:rPr lang="en-US" sz="900" b="0" dirty="0" smtClean="0">
                <a:solidFill>
                  <a:srgbClr val="000000"/>
                </a:solidFill>
                <a:cs typeface="Arial" pitchFamily="34" charset="0"/>
              </a:rPr>
            </a:br>
            <a:r>
              <a:rPr lang="en-US" sz="900" b="0" dirty="0" smtClean="0">
                <a:solidFill>
                  <a:srgbClr val="000000"/>
                </a:solidFill>
                <a:cs typeface="Arial" pitchFamily="34" charset="0"/>
              </a:rPr>
              <a:t>(“fit to purpose”)</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Creation of clear responsibilities</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Organizational involvement</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Assurance of sufficient resources (internal </a:t>
            </a:r>
            <a:br>
              <a:rPr lang="en-US" sz="900" b="0" dirty="0" smtClean="0">
                <a:solidFill>
                  <a:srgbClr val="000000"/>
                </a:solidFill>
                <a:cs typeface="Arial" pitchFamily="34" charset="0"/>
              </a:rPr>
            </a:br>
            <a:r>
              <a:rPr lang="en-US" sz="900" b="0" dirty="0" smtClean="0">
                <a:solidFill>
                  <a:srgbClr val="000000"/>
                </a:solidFill>
                <a:cs typeface="Arial" pitchFamily="34" charset="0"/>
              </a:rPr>
              <a:t>and external) </a:t>
            </a:r>
            <a:endParaRPr lang="en-US" sz="900" b="0" dirty="0">
              <a:solidFill>
                <a:srgbClr val="000000"/>
              </a:solidFill>
              <a:cs typeface="Arial" pitchFamily="34" charset="0"/>
            </a:endParaRPr>
          </a:p>
        </p:txBody>
      </p:sp>
      <p:sp>
        <p:nvSpPr>
          <p:cNvPr id="17" name="Rectangle 74"/>
          <p:cNvSpPr>
            <a:spLocks noChangeArrowheads="1"/>
          </p:cNvSpPr>
          <p:nvPr/>
        </p:nvSpPr>
        <p:spPr bwMode="gray">
          <a:xfrm>
            <a:off x="3734329" y="5457340"/>
            <a:ext cx="1675261" cy="370284"/>
          </a:xfrm>
          <a:prstGeom prst="rect">
            <a:avLst/>
          </a:prstGeom>
          <a:solidFill>
            <a:schemeClr val="accent1"/>
          </a:solidFill>
          <a:ln w="6350" algn="ctr">
            <a:noFill/>
            <a:miter lim="800000"/>
            <a:headEnd/>
            <a:tailEnd/>
          </a:ln>
        </p:spPr>
        <p:txBody>
          <a:bodyPr lIns="54000" tIns="54000" rIns="54000" bIns="54000" anchor="ctr"/>
          <a:lstStyle/>
          <a:p>
            <a:pPr indent="3175" algn="ctr">
              <a:spcBef>
                <a:spcPts val="0"/>
              </a:spcBef>
              <a:spcAft>
                <a:spcPts val="0"/>
              </a:spcAft>
              <a:buClr>
                <a:srgbClr val="007C92"/>
              </a:buClr>
              <a:buSzPct val="85000"/>
            </a:pPr>
            <a:r>
              <a:rPr lang="en-US" sz="900" b="1" dirty="0" smtClean="0">
                <a:solidFill>
                  <a:schemeClr val="bg1"/>
                </a:solidFill>
              </a:rPr>
              <a:t>Effectiveness</a:t>
            </a:r>
            <a:endParaRPr lang="en-US" sz="900" b="1" dirty="0">
              <a:solidFill>
                <a:schemeClr val="bg1"/>
              </a:solidFill>
            </a:endParaRPr>
          </a:p>
        </p:txBody>
      </p:sp>
      <p:sp>
        <p:nvSpPr>
          <p:cNvPr id="19" name="AutoShape 77"/>
          <p:cNvSpPr>
            <a:spLocks noChangeArrowheads="1"/>
          </p:cNvSpPr>
          <p:nvPr/>
        </p:nvSpPr>
        <p:spPr bwMode="gray">
          <a:xfrm>
            <a:off x="5648904" y="1565600"/>
            <a:ext cx="1655448" cy="374982"/>
          </a:xfrm>
          <a:prstGeom prst="chevron">
            <a:avLst>
              <a:gd name="adj" fmla="val 22157"/>
            </a:avLst>
          </a:prstGeom>
          <a:solidFill>
            <a:schemeClr val="tx2"/>
          </a:solidFill>
          <a:ln w="6350" algn="ctr">
            <a:noFill/>
            <a:miter lim="800000"/>
            <a:headEnd/>
            <a:tailEnd/>
          </a:ln>
        </p:spPr>
        <p:txBody>
          <a:bodyPr lIns="54000" tIns="54000" rIns="54000" bIns="54000" anchor="ctr" anchorCtr="0"/>
          <a:lstStyle/>
          <a:p>
            <a:pPr algn="ctr">
              <a:spcBef>
                <a:spcPts val="0"/>
              </a:spcBef>
              <a:spcAft>
                <a:spcPts val="0"/>
              </a:spcAft>
              <a:buClr>
                <a:srgbClr val="007C92"/>
              </a:buClr>
              <a:buSzPct val="85000"/>
              <a:buFont typeface="Wingdings" pitchFamily="2" charset="2"/>
              <a:buNone/>
              <a:defRPr/>
            </a:pPr>
            <a:r>
              <a:rPr lang="en-US" sz="900" b="1" dirty="0" smtClean="0">
                <a:solidFill>
                  <a:srgbClr val="FFFFFF"/>
                </a:solidFill>
              </a:rPr>
              <a:t>Definition of measures</a:t>
            </a:r>
          </a:p>
        </p:txBody>
      </p:sp>
      <p:sp>
        <p:nvSpPr>
          <p:cNvPr id="20" name="AutoShape 40"/>
          <p:cNvSpPr>
            <a:spLocks noChangeArrowheads="1"/>
          </p:cNvSpPr>
          <p:nvPr/>
        </p:nvSpPr>
        <p:spPr bwMode="gray">
          <a:xfrm rot="10800000">
            <a:off x="5662341" y="5230918"/>
            <a:ext cx="1574790" cy="164918"/>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lgn="ctr">
              <a:spcBef>
                <a:spcPts val="200"/>
              </a:spcBef>
              <a:buClr>
                <a:srgbClr val="FFFFFF"/>
              </a:buClr>
              <a:defRPr/>
            </a:pPr>
            <a:endParaRPr lang="en-US" sz="900" b="1" dirty="0">
              <a:solidFill>
                <a:schemeClr val="bg1"/>
              </a:solidFill>
            </a:endParaRPr>
          </a:p>
        </p:txBody>
      </p:sp>
      <p:sp>
        <p:nvSpPr>
          <p:cNvPr id="21" name="Rectangle 63"/>
          <p:cNvSpPr>
            <a:spLocks noChangeArrowheads="1"/>
          </p:cNvSpPr>
          <p:nvPr/>
        </p:nvSpPr>
        <p:spPr bwMode="gray">
          <a:xfrm>
            <a:off x="5637789" y="2068472"/>
            <a:ext cx="1674725" cy="389473"/>
          </a:xfrm>
          <a:prstGeom prst="rect">
            <a:avLst/>
          </a:prstGeom>
          <a:solidFill>
            <a:schemeClr val="accent3"/>
          </a:solidFill>
          <a:ln w="6350" algn="ctr">
            <a:noFill/>
            <a:miter lim="800000"/>
            <a:headEnd/>
            <a:tailEnd/>
          </a:ln>
        </p:spPr>
        <p:txBody>
          <a:bodyPr lIns="54000" tIns="54000" rIns="54000" bIns="54000" anchor="ctr" anchorCtr="0"/>
          <a:lstStyle/>
          <a:p>
            <a:pPr marL="0" lvl="2" algn="ctr">
              <a:spcBef>
                <a:spcPts val="0"/>
              </a:spcBef>
              <a:spcAft>
                <a:spcPts val="0"/>
              </a:spcAft>
              <a:buClr>
                <a:srgbClr val="97989A"/>
              </a:buClr>
              <a:defRPr/>
            </a:pPr>
            <a:r>
              <a:rPr lang="en-US" sz="900" b="1" dirty="0" smtClean="0">
                <a:solidFill>
                  <a:schemeClr val="bg1"/>
                </a:solidFill>
                <a:cs typeface="Arial" pitchFamily="34" charset="0"/>
              </a:rPr>
              <a:t>Operationalization of savings targets</a:t>
            </a:r>
            <a:endParaRPr lang="en-US" sz="900" b="1" dirty="0">
              <a:solidFill>
                <a:schemeClr val="bg1"/>
              </a:solidFill>
              <a:cs typeface="Arial" pitchFamily="34" charset="0"/>
            </a:endParaRPr>
          </a:p>
        </p:txBody>
      </p:sp>
      <p:sp>
        <p:nvSpPr>
          <p:cNvPr id="22" name="Rectangle 68"/>
          <p:cNvSpPr>
            <a:spLocks noChangeArrowheads="1"/>
          </p:cNvSpPr>
          <p:nvPr/>
        </p:nvSpPr>
        <p:spPr bwMode="gray">
          <a:xfrm>
            <a:off x="5637789" y="2524351"/>
            <a:ext cx="1674725" cy="2656123"/>
          </a:xfrm>
          <a:prstGeom prst="rect">
            <a:avLst/>
          </a:prstGeom>
          <a:solidFill>
            <a:schemeClr val="bg1"/>
          </a:solidFill>
          <a:ln w="6350" algn="ctr">
            <a:solidFill>
              <a:schemeClr val="accent3"/>
            </a:solidFill>
            <a:miter lim="800000"/>
            <a:headEnd/>
            <a:tailEnd/>
          </a:ln>
        </p:spPr>
        <p:txBody>
          <a:bodyPr lIns="54000" tIns="54000" rIns="54000" bIns="54000" anchor="t" anchorCtr="0"/>
          <a:lstStyle/>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Workshops for generation of ideas</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Breakdown of the potentials in projects, measures and activities</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Determination of milestones</a:t>
            </a:r>
          </a:p>
          <a:p>
            <a:pPr marL="216000" lvl="2" indent="-216000">
              <a:spcAft>
                <a:spcPts val="600"/>
              </a:spcAft>
              <a:buClr>
                <a:schemeClr val="tx2"/>
              </a:buClr>
              <a:buFont typeface="Univers for KPMG Light" panose="020B0403020202020204" pitchFamily="34" charset="0"/>
              <a:buChar char="—"/>
              <a:defRPr/>
            </a:pPr>
            <a:r>
              <a:rPr lang="en-US" sz="900" dirty="0" smtClean="0">
                <a:solidFill>
                  <a:srgbClr val="000000"/>
                </a:solidFill>
                <a:cs typeface="Arial" pitchFamily="34" charset="0"/>
              </a:rPr>
              <a:t>Quantification of m</a:t>
            </a:r>
            <a:r>
              <a:rPr lang="en-US" sz="900" b="0" dirty="0" smtClean="0">
                <a:solidFill>
                  <a:srgbClr val="000000"/>
                </a:solidFill>
                <a:cs typeface="Arial" pitchFamily="34" charset="0"/>
              </a:rPr>
              <a:t>easures </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Transition of the measures into planning</a:t>
            </a:r>
            <a:endParaRPr lang="en-US" sz="900" b="0" dirty="0">
              <a:solidFill>
                <a:srgbClr val="000000"/>
              </a:solidFill>
              <a:cs typeface="Arial" pitchFamily="34" charset="0"/>
            </a:endParaRPr>
          </a:p>
        </p:txBody>
      </p:sp>
      <p:sp>
        <p:nvSpPr>
          <p:cNvPr id="23" name="Rectangle 73"/>
          <p:cNvSpPr>
            <a:spLocks noChangeArrowheads="1"/>
          </p:cNvSpPr>
          <p:nvPr/>
        </p:nvSpPr>
        <p:spPr bwMode="gray">
          <a:xfrm>
            <a:off x="5637790" y="5457340"/>
            <a:ext cx="1675261" cy="370284"/>
          </a:xfrm>
          <a:prstGeom prst="rect">
            <a:avLst/>
          </a:prstGeom>
          <a:solidFill>
            <a:schemeClr val="accent1"/>
          </a:solidFill>
          <a:ln w="6350" algn="ctr">
            <a:noFill/>
            <a:miter lim="800000"/>
            <a:headEnd/>
            <a:tailEnd/>
          </a:ln>
        </p:spPr>
        <p:txBody>
          <a:bodyPr lIns="54000" tIns="54000" rIns="54000" bIns="54000" anchor="ctr"/>
          <a:lstStyle/>
          <a:p>
            <a:pPr indent="3175" algn="ctr">
              <a:spcBef>
                <a:spcPts val="0"/>
              </a:spcBef>
              <a:spcAft>
                <a:spcPts val="0"/>
              </a:spcAft>
              <a:buClr>
                <a:srgbClr val="007C92"/>
              </a:buClr>
              <a:buSzPct val="85000"/>
            </a:pPr>
            <a:r>
              <a:rPr lang="en-US" sz="900" b="1" dirty="0" smtClean="0">
                <a:solidFill>
                  <a:schemeClr val="bg1"/>
                </a:solidFill>
              </a:rPr>
              <a:t>Schedule &amp; effects</a:t>
            </a:r>
            <a:endParaRPr lang="en-US" sz="900" b="1" dirty="0">
              <a:solidFill>
                <a:schemeClr val="bg1"/>
              </a:solidFill>
            </a:endParaRPr>
          </a:p>
        </p:txBody>
      </p:sp>
      <p:sp>
        <p:nvSpPr>
          <p:cNvPr id="25" name="Rectangle 65"/>
          <p:cNvSpPr>
            <a:spLocks noChangeArrowheads="1"/>
          </p:cNvSpPr>
          <p:nvPr/>
        </p:nvSpPr>
        <p:spPr bwMode="gray">
          <a:xfrm>
            <a:off x="2446338" y="2068456"/>
            <a:ext cx="1094168" cy="389473"/>
          </a:xfrm>
          <a:prstGeom prst="rect">
            <a:avLst/>
          </a:prstGeom>
          <a:solidFill>
            <a:schemeClr val="accent3"/>
          </a:solidFill>
          <a:ln w="6350" algn="ctr">
            <a:noFill/>
            <a:miter lim="800000"/>
            <a:headEnd/>
            <a:tailEnd/>
          </a:ln>
        </p:spPr>
        <p:txBody>
          <a:bodyPr lIns="54000" tIns="54000" rIns="54000" bIns="54000" anchor="ctr" anchorCtr="0"/>
          <a:lstStyle/>
          <a:p>
            <a:pPr marL="0" lvl="2" algn="ctr">
              <a:lnSpc>
                <a:spcPct val="110000"/>
              </a:lnSpc>
              <a:buClr>
                <a:srgbClr val="97989A"/>
              </a:buClr>
              <a:buSzPct val="85000"/>
              <a:buFont typeface="Wingdings" pitchFamily="2" charset="2"/>
              <a:buNone/>
              <a:defRPr/>
            </a:pPr>
            <a:r>
              <a:rPr lang="en-US" sz="900" b="1" dirty="0" smtClean="0">
                <a:solidFill>
                  <a:schemeClr val="bg1"/>
                </a:solidFill>
                <a:cs typeface="Arial" pitchFamily="34" charset="0"/>
              </a:rPr>
              <a:t>Challenge</a:t>
            </a:r>
            <a:endParaRPr lang="en-US" sz="900" b="1" dirty="0">
              <a:solidFill>
                <a:schemeClr val="bg1"/>
              </a:solidFill>
              <a:cs typeface="Arial" pitchFamily="34" charset="0"/>
            </a:endParaRPr>
          </a:p>
        </p:txBody>
      </p:sp>
      <p:sp>
        <p:nvSpPr>
          <p:cNvPr id="26" name="Rectangle 70"/>
          <p:cNvSpPr>
            <a:spLocks noChangeArrowheads="1"/>
          </p:cNvSpPr>
          <p:nvPr/>
        </p:nvSpPr>
        <p:spPr bwMode="gray">
          <a:xfrm>
            <a:off x="2446338" y="2524344"/>
            <a:ext cx="1094168" cy="2656123"/>
          </a:xfrm>
          <a:prstGeom prst="rect">
            <a:avLst/>
          </a:prstGeom>
          <a:solidFill>
            <a:schemeClr val="bg1"/>
          </a:solidFill>
          <a:ln w="6350" algn="ctr">
            <a:solidFill>
              <a:schemeClr val="accent3"/>
            </a:solidFill>
            <a:miter lim="800000"/>
            <a:headEnd/>
            <a:tailEnd/>
          </a:ln>
        </p:spPr>
        <p:txBody>
          <a:bodyPr lIns="54000" tIns="54000" rIns="54000" bIns="54000" anchor="t" anchorCtr="0"/>
          <a:lstStyle/>
          <a:p>
            <a:pPr marL="216000" lvl="2" indent="-216000">
              <a:lnSpc>
                <a:spcPct val="110000"/>
              </a:lnSpc>
              <a:spcAft>
                <a:spcPts val="600"/>
              </a:spcAft>
              <a:buClr>
                <a:schemeClr val="tx2"/>
              </a:buClr>
              <a:buSzPct val="85000"/>
              <a:buFont typeface="Univers for KPMG Light" panose="020B0403020202020204" pitchFamily="34" charset="0"/>
              <a:buChar char="—"/>
              <a:defRPr/>
            </a:pPr>
            <a:r>
              <a:rPr lang="en-US" sz="900" dirty="0" smtClean="0">
                <a:solidFill>
                  <a:srgbClr val="000000"/>
                </a:solidFill>
                <a:cs typeface="Arial" pitchFamily="34" charset="0"/>
              </a:rPr>
              <a:t>KPMG approach</a:t>
            </a:r>
            <a:endParaRPr lang="en-US" sz="900" dirty="0">
              <a:solidFill>
                <a:srgbClr val="000000"/>
              </a:solidFill>
              <a:cs typeface="Arial" pitchFamily="34" charset="0"/>
            </a:endParaRPr>
          </a:p>
        </p:txBody>
      </p:sp>
      <p:sp>
        <p:nvSpPr>
          <p:cNvPr id="27" name="Rectangle 75"/>
          <p:cNvSpPr>
            <a:spLocks noChangeArrowheads="1"/>
          </p:cNvSpPr>
          <p:nvPr/>
        </p:nvSpPr>
        <p:spPr bwMode="gray">
          <a:xfrm>
            <a:off x="2446339" y="5457340"/>
            <a:ext cx="1094168" cy="370284"/>
          </a:xfrm>
          <a:prstGeom prst="rect">
            <a:avLst/>
          </a:prstGeom>
          <a:solidFill>
            <a:schemeClr val="accent1"/>
          </a:solidFill>
          <a:ln w="6350" algn="ctr">
            <a:noFill/>
            <a:miter lim="800000"/>
            <a:headEnd/>
            <a:tailEnd/>
          </a:ln>
        </p:spPr>
        <p:txBody>
          <a:bodyPr lIns="54000" tIns="54000" rIns="54000" bIns="54000" anchor="ctr"/>
          <a:lstStyle/>
          <a:p>
            <a:pPr algn="ctr">
              <a:lnSpc>
                <a:spcPct val="110000"/>
              </a:lnSpc>
              <a:buClr>
                <a:srgbClr val="007C92"/>
              </a:buClr>
              <a:buSzPct val="85000"/>
              <a:buFont typeface="Wingdings" pitchFamily="2" charset="2"/>
              <a:buNone/>
            </a:pPr>
            <a:r>
              <a:rPr lang="en-US" sz="900" b="1" dirty="0" smtClean="0">
                <a:solidFill>
                  <a:schemeClr val="bg1"/>
                </a:solidFill>
              </a:rPr>
              <a:t>Results</a:t>
            </a:r>
            <a:endParaRPr lang="en-US" sz="900" b="1" dirty="0">
              <a:solidFill>
                <a:schemeClr val="bg1"/>
              </a:solidFill>
            </a:endParaRPr>
          </a:p>
        </p:txBody>
      </p:sp>
      <p:sp>
        <p:nvSpPr>
          <p:cNvPr id="28" name="Rectangle 87"/>
          <p:cNvSpPr>
            <a:spLocks noChangeArrowheads="1"/>
          </p:cNvSpPr>
          <p:nvPr/>
        </p:nvSpPr>
        <p:spPr bwMode="gray">
          <a:xfrm>
            <a:off x="2446338" y="1565598"/>
            <a:ext cx="1094168" cy="374978"/>
          </a:xfrm>
          <a:prstGeom prst="rect">
            <a:avLst/>
          </a:prstGeom>
          <a:solidFill>
            <a:schemeClr val="tx2"/>
          </a:solidFill>
          <a:ln w="6350" algn="ctr">
            <a:noFill/>
            <a:miter lim="800000"/>
            <a:headEnd/>
            <a:tailEnd/>
          </a:ln>
        </p:spPr>
        <p:txBody>
          <a:bodyPr lIns="54000" tIns="54000" rIns="54000" bIns="54000" anchor="ctr" anchorCtr="0"/>
          <a:lstStyle/>
          <a:p>
            <a:pPr algn="ctr">
              <a:lnSpc>
                <a:spcPct val="110000"/>
              </a:lnSpc>
              <a:buClr>
                <a:srgbClr val="007C92"/>
              </a:buClr>
              <a:buSzPct val="85000"/>
              <a:defRPr/>
            </a:pPr>
            <a:r>
              <a:rPr lang="en-US" sz="900" b="1" dirty="0" smtClean="0">
                <a:solidFill>
                  <a:srgbClr val="FFFFFF"/>
                </a:solidFill>
              </a:rPr>
              <a:t>Module</a:t>
            </a:r>
            <a:endParaRPr lang="en-US" sz="900" b="1" dirty="0">
              <a:solidFill>
                <a:srgbClr val="FFFFFF"/>
              </a:solidFill>
            </a:endParaRPr>
          </a:p>
        </p:txBody>
      </p:sp>
      <p:sp>
        <p:nvSpPr>
          <p:cNvPr id="35" name="Rounded Rectangle 4"/>
          <p:cNvSpPr/>
          <p:nvPr>
            <p:custDataLst>
              <p:tags r:id="rId1"/>
            </p:custDataLst>
          </p:nvPr>
        </p:nvSpPr>
        <p:spPr>
          <a:xfrm rot="5400000">
            <a:off x="6146455" y="2734553"/>
            <a:ext cx="4571224" cy="1969964"/>
          </a:xfrm>
          <a:prstGeom prst="roundRect">
            <a:avLst>
              <a:gd name="adj" fmla="val 0"/>
            </a:avLst>
          </a:prstGeom>
          <a:solidFill>
            <a:schemeClr val="accent4"/>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a:p>
        </p:txBody>
      </p:sp>
      <p:sp>
        <p:nvSpPr>
          <p:cNvPr id="30" name="Rectangle 61"/>
          <p:cNvSpPr>
            <a:spLocks noChangeArrowheads="1"/>
          </p:cNvSpPr>
          <p:nvPr/>
        </p:nvSpPr>
        <p:spPr bwMode="gray">
          <a:xfrm>
            <a:off x="7586227" y="2076696"/>
            <a:ext cx="1674725" cy="389473"/>
          </a:xfrm>
          <a:prstGeom prst="rect">
            <a:avLst/>
          </a:prstGeom>
          <a:solidFill>
            <a:schemeClr val="accent3"/>
          </a:solidFill>
          <a:ln w="6350" algn="ctr">
            <a:noFill/>
            <a:miter lim="800000"/>
            <a:headEnd/>
            <a:tailEnd/>
          </a:ln>
        </p:spPr>
        <p:txBody>
          <a:bodyPr lIns="54000" tIns="54000" rIns="54000" bIns="54000" anchor="ctr" anchorCtr="0"/>
          <a:lstStyle/>
          <a:p>
            <a:pPr marL="0" lvl="2" algn="ctr">
              <a:spcBef>
                <a:spcPts val="0"/>
              </a:spcBef>
              <a:spcAft>
                <a:spcPts val="0"/>
              </a:spcAft>
              <a:buClr>
                <a:srgbClr val="97989A"/>
              </a:buClr>
              <a:defRPr/>
            </a:pPr>
            <a:r>
              <a:rPr lang="en-US" sz="900" b="1" dirty="0" smtClean="0">
                <a:solidFill>
                  <a:schemeClr val="bg1"/>
                </a:solidFill>
                <a:cs typeface="Arial" pitchFamily="34" charset="0"/>
              </a:rPr>
              <a:t>Assurance of complete target achievement</a:t>
            </a:r>
            <a:endParaRPr lang="en-US" sz="900" b="1" dirty="0">
              <a:solidFill>
                <a:schemeClr val="bg1"/>
              </a:solidFill>
              <a:cs typeface="Arial" pitchFamily="34" charset="0"/>
            </a:endParaRPr>
          </a:p>
        </p:txBody>
      </p:sp>
      <p:sp>
        <p:nvSpPr>
          <p:cNvPr id="31" name="Rectangle 66"/>
          <p:cNvSpPr>
            <a:spLocks noChangeArrowheads="1"/>
          </p:cNvSpPr>
          <p:nvPr/>
        </p:nvSpPr>
        <p:spPr bwMode="gray">
          <a:xfrm>
            <a:off x="7586227" y="2532575"/>
            <a:ext cx="1674725" cy="2656123"/>
          </a:xfrm>
          <a:prstGeom prst="rect">
            <a:avLst/>
          </a:prstGeom>
          <a:solidFill>
            <a:schemeClr val="bg1"/>
          </a:solidFill>
          <a:ln w="6350" algn="ctr">
            <a:solidFill>
              <a:schemeClr val="accent3"/>
            </a:solidFill>
            <a:miter lim="800000"/>
            <a:headEnd/>
            <a:tailEnd/>
          </a:ln>
        </p:spPr>
        <p:txBody>
          <a:bodyPr lIns="54000" tIns="54000" rIns="54000" bIns="54000" anchor="t" anchorCtr="0"/>
          <a:lstStyle/>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Software-supported monitoring of the implementation progress</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Regular reporting</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Early identification of deviations from plan</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Definition of counter-measures</a:t>
            </a:r>
          </a:p>
          <a:p>
            <a:pPr marL="216000" lvl="2" indent="-216000">
              <a:spcAft>
                <a:spcPts val="600"/>
              </a:spcAft>
              <a:buClr>
                <a:schemeClr val="tx2"/>
              </a:buClr>
              <a:buFont typeface="Univers for KPMG Light" panose="020B0403020202020204" pitchFamily="34" charset="0"/>
              <a:buChar char="—"/>
              <a:defRPr/>
            </a:pPr>
            <a:r>
              <a:rPr lang="en-US" sz="900" b="0" dirty="0" smtClean="0">
                <a:solidFill>
                  <a:srgbClr val="000000"/>
                </a:solidFill>
                <a:cs typeface="Arial" pitchFamily="34" charset="0"/>
              </a:rPr>
              <a:t>Preparation of the ste</a:t>
            </a:r>
            <a:r>
              <a:rPr lang="en-US" sz="900" dirty="0" smtClean="0">
                <a:solidFill>
                  <a:srgbClr val="000000"/>
                </a:solidFill>
                <a:cs typeface="Arial" pitchFamily="34" charset="0"/>
              </a:rPr>
              <a:t>ering committee</a:t>
            </a:r>
            <a:endParaRPr lang="en-US" sz="900" b="0" dirty="0" smtClean="0">
              <a:solidFill>
                <a:srgbClr val="000000"/>
              </a:solidFill>
              <a:cs typeface="Arial" pitchFamily="34" charset="0"/>
            </a:endParaRPr>
          </a:p>
        </p:txBody>
      </p:sp>
      <p:sp>
        <p:nvSpPr>
          <p:cNvPr id="32" name="Rectangle 71"/>
          <p:cNvSpPr>
            <a:spLocks noChangeArrowheads="1"/>
          </p:cNvSpPr>
          <p:nvPr/>
        </p:nvSpPr>
        <p:spPr bwMode="gray">
          <a:xfrm>
            <a:off x="7586228" y="5465564"/>
            <a:ext cx="1675261" cy="370284"/>
          </a:xfrm>
          <a:prstGeom prst="rect">
            <a:avLst/>
          </a:prstGeom>
          <a:solidFill>
            <a:schemeClr val="accent1"/>
          </a:solidFill>
          <a:ln w="6350" algn="ctr">
            <a:noFill/>
            <a:miter lim="800000"/>
            <a:headEnd/>
            <a:tailEnd/>
          </a:ln>
        </p:spPr>
        <p:txBody>
          <a:bodyPr lIns="54000" tIns="54000" rIns="54000" bIns="54000" anchor="ctr"/>
          <a:lstStyle/>
          <a:p>
            <a:pPr indent="3175" algn="ctr">
              <a:spcBef>
                <a:spcPts val="0"/>
              </a:spcBef>
              <a:spcAft>
                <a:spcPts val="0"/>
              </a:spcAft>
              <a:buClr>
                <a:srgbClr val="007C92"/>
              </a:buClr>
              <a:buSzPct val="85000"/>
            </a:pPr>
            <a:r>
              <a:rPr lang="en-US" sz="900" b="1" dirty="0" smtClean="0">
                <a:solidFill>
                  <a:schemeClr val="bg1"/>
                </a:solidFill>
              </a:rPr>
              <a:t>Transparency</a:t>
            </a:r>
            <a:endParaRPr lang="en-US" sz="900" b="1" dirty="0">
              <a:solidFill>
                <a:schemeClr val="bg1"/>
              </a:solidFill>
            </a:endParaRPr>
          </a:p>
        </p:txBody>
      </p:sp>
      <p:sp>
        <p:nvSpPr>
          <p:cNvPr id="33" name="AutoShape 78"/>
          <p:cNvSpPr>
            <a:spLocks noChangeArrowheads="1"/>
          </p:cNvSpPr>
          <p:nvPr/>
        </p:nvSpPr>
        <p:spPr bwMode="gray">
          <a:xfrm>
            <a:off x="7575257" y="1573823"/>
            <a:ext cx="1709450" cy="374982"/>
          </a:xfrm>
          <a:prstGeom prst="chevron">
            <a:avLst>
              <a:gd name="adj" fmla="val 22143"/>
            </a:avLst>
          </a:prstGeom>
          <a:solidFill>
            <a:schemeClr val="tx2"/>
          </a:solidFill>
          <a:ln w="6350" algn="ctr">
            <a:noFill/>
            <a:miter lim="800000"/>
            <a:headEnd/>
            <a:tailEnd/>
          </a:ln>
        </p:spPr>
        <p:txBody>
          <a:bodyPr lIns="54000" tIns="54000" rIns="54000" bIns="54000" anchor="ctr" anchorCtr="0"/>
          <a:lstStyle/>
          <a:p>
            <a:pPr algn="ctr">
              <a:spcBef>
                <a:spcPts val="0"/>
              </a:spcBef>
              <a:spcAft>
                <a:spcPts val="0"/>
              </a:spcAft>
              <a:buClr>
                <a:srgbClr val="007C92"/>
              </a:buClr>
              <a:buSzPct val="85000"/>
              <a:buFont typeface="Wingdings" pitchFamily="2" charset="2"/>
              <a:buNone/>
              <a:defRPr/>
            </a:pPr>
            <a:r>
              <a:rPr lang="en-US" sz="900" b="1" dirty="0" smtClean="0">
                <a:solidFill>
                  <a:srgbClr val="FFFFFF"/>
                </a:solidFill>
              </a:rPr>
              <a:t>Implementation controlling</a:t>
            </a:r>
          </a:p>
        </p:txBody>
      </p:sp>
      <p:sp>
        <p:nvSpPr>
          <p:cNvPr id="34" name="AutoShape 40"/>
          <p:cNvSpPr>
            <a:spLocks noChangeArrowheads="1"/>
          </p:cNvSpPr>
          <p:nvPr/>
        </p:nvSpPr>
        <p:spPr bwMode="gray">
          <a:xfrm rot="10800000">
            <a:off x="7633393" y="5234240"/>
            <a:ext cx="1574790" cy="164917"/>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lgn="ctr" fontAlgn="auto">
              <a:spcBef>
                <a:spcPts val="200"/>
              </a:spcBef>
              <a:spcAft>
                <a:spcPts val="0"/>
              </a:spcAft>
              <a:buClr>
                <a:srgbClr val="FFFFFF"/>
              </a:buClr>
              <a:defRPr/>
            </a:pPr>
            <a:endParaRPr lang="en-US" sz="900" b="1" dirty="0">
              <a:solidFill>
                <a:schemeClr val="bg1"/>
              </a:solidFill>
            </a:endParaRPr>
          </a:p>
        </p:txBody>
      </p:sp>
      <p:sp>
        <p:nvSpPr>
          <p:cNvPr id="36" name="Rechteck 35"/>
          <p:cNvSpPr/>
          <p:nvPr/>
        </p:nvSpPr>
        <p:spPr>
          <a:xfrm>
            <a:off x="-1292888" y="5390934"/>
            <a:ext cx="1190625" cy="658145"/>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b="1" dirty="0" smtClean="0">
                <a:solidFill>
                  <a:schemeClr val="bg1"/>
                </a:solidFill>
              </a:rPr>
              <a:t>TrAction Tool</a:t>
            </a:r>
            <a:r>
              <a:rPr lang="en-US" sz="900" dirty="0" smtClean="0">
                <a:solidFill>
                  <a:schemeClr val="bg1"/>
                </a:solidFill>
              </a:rPr>
              <a:t/>
            </a:r>
            <a:br>
              <a:rPr lang="en-US" sz="900" dirty="0" smtClean="0">
                <a:solidFill>
                  <a:schemeClr val="bg1"/>
                </a:solidFill>
              </a:rPr>
            </a:br>
            <a:endParaRPr lang="en-US" sz="900" dirty="0" smtClean="0">
              <a:solidFill>
                <a:schemeClr val="bg1"/>
              </a:solidFill>
            </a:endParaRPr>
          </a:p>
          <a:p>
            <a:pPr algn="ctr"/>
            <a:r>
              <a:rPr lang="en-US" sz="900" dirty="0" smtClean="0">
                <a:solidFill>
                  <a:schemeClr val="bg1"/>
                </a:solidFill>
                <a:sym typeface="Wingdings" panose="05000000000000000000" pitchFamily="2" charset="2"/>
              </a:rPr>
              <a:t> Find presentation @ Title page</a:t>
            </a:r>
            <a:r>
              <a:rPr lang="en-US" sz="900" dirty="0" smtClean="0">
                <a:solidFill>
                  <a:schemeClr val="bg1"/>
                </a:solidFill>
              </a:rPr>
              <a:t> </a:t>
            </a:r>
          </a:p>
        </p:txBody>
      </p:sp>
      <p:sp>
        <p:nvSpPr>
          <p:cNvPr id="37" name="Rectangle 4"/>
          <p:cNvSpPr>
            <a:spLocks noChangeArrowheads="1"/>
          </p:cNvSpPr>
          <p:nvPr>
            <p:custDataLst>
              <p:tags r:id="rId2"/>
            </p:custDataLst>
          </p:nvPr>
        </p:nvSpPr>
        <p:spPr bwMode="auto">
          <a:xfrm>
            <a:off x="7240079" y="119363"/>
            <a:ext cx="2006055" cy="9436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TrAction is a global project management tool. For the distribution in your region please refer to following link:</a:t>
            </a:r>
            <a:br>
              <a:rPr lang="en-US" sz="900" dirty="0" smtClean="0">
                <a:solidFill>
                  <a:schemeClr val="bg1"/>
                </a:solidFill>
              </a:rPr>
            </a:br>
            <a:r>
              <a:rPr lang="en-US" sz="900" u="sng" dirty="0">
                <a:hlinkClick r:id="rId5"/>
              </a:rPr>
              <a:t>https://</a:t>
            </a:r>
            <a:r>
              <a:rPr lang="en-US" sz="900" u="sng" dirty="0" smtClean="0">
                <a:hlinkClick r:id="rId5"/>
              </a:rPr>
              <a:t>www.kpmgspectrum.com/content/Spectrum/en/Operating-Intelligence/TrAction.html</a:t>
            </a:r>
            <a:r>
              <a:rPr lang="en-US" sz="900" u="sng" dirty="0" smtClean="0"/>
              <a:t> </a:t>
            </a:r>
            <a:endParaRPr lang="en-US" sz="900" dirty="0"/>
          </a:p>
        </p:txBody>
      </p:sp>
    </p:spTree>
    <p:extLst>
      <p:ext uri="{BB962C8B-B14F-4D97-AF65-F5344CB8AC3E}">
        <p14:creationId xmlns:p14="http://schemas.microsoft.com/office/powerpoint/2010/main" val="3582111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TrAction reduces complexity, generates transparency and allows a resource-saving project </a:t>
            </a:r>
            <a:r>
              <a:rPr lang="en-US" dirty="0" smtClean="0"/>
              <a:t>organization</a:t>
            </a:r>
            <a:endParaRPr lang="en-US" dirty="0"/>
          </a:p>
        </p:txBody>
      </p:sp>
      <p:sp>
        <p:nvSpPr>
          <p:cNvPr id="4" name="Titel 3"/>
          <p:cNvSpPr>
            <a:spLocks noGrp="1"/>
          </p:cNvSpPr>
          <p:nvPr>
            <p:ph type="title"/>
          </p:nvPr>
        </p:nvSpPr>
        <p:spPr/>
        <p:txBody>
          <a:bodyPr/>
          <a:lstStyle/>
          <a:p>
            <a:r>
              <a:rPr lang="en-US" dirty="0" smtClean="0"/>
              <a:t>7. How can an effective monitoring be guaranteed? (3/5) –</a:t>
            </a:r>
            <a:br>
              <a:rPr lang="en-US" dirty="0" smtClean="0"/>
            </a:br>
            <a:r>
              <a:rPr lang="en-US" dirty="0" smtClean="0"/>
              <a:t>Metrics management with TrAction</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sp>
        <p:nvSpPr>
          <p:cNvPr id="29" name="Richtungspfeil 73"/>
          <p:cNvSpPr/>
          <p:nvPr/>
        </p:nvSpPr>
        <p:spPr>
          <a:xfrm rot="5400000">
            <a:off x="8708138" y="4562553"/>
            <a:ext cx="306251" cy="1086115"/>
          </a:xfrm>
          <a:prstGeom prst="homePlat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p>
        </p:txBody>
      </p:sp>
      <p:sp>
        <p:nvSpPr>
          <p:cNvPr id="36" name="Rectangle 41"/>
          <p:cNvSpPr>
            <a:spLocks noChangeArrowheads="1"/>
          </p:cNvSpPr>
          <p:nvPr>
            <p:custDataLst>
              <p:tags r:id="rId1"/>
            </p:custDataLst>
          </p:nvPr>
        </p:nvSpPr>
        <p:spPr bwMode="gray">
          <a:xfrm>
            <a:off x="2464391" y="1667130"/>
            <a:ext cx="5560098" cy="4083787"/>
          </a:xfrm>
          <a:prstGeom prst="rect">
            <a:avLst/>
          </a:prstGeom>
          <a:noFill/>
          <a:ln w="9525">
            <a:solidFill>
              <a:schemeClr val="tx2"/>
            </a:solidFill>
            <a:miter lim="800000"/>
            <a:headEnd/>
            <a:tailEnd/>
          </a:ln>
        </p:spPr>
        <p:txBody>
          <a:bodyPr lIns="54000" tIns="36000" rIns="54000" bIns="54000"/>
          <a:lstStyle/>
          <a:p>
            <a:pPr marL="177800" lvl="2" indent="-177800">
              <a:lnSpc>
                <a:spcPts val="1700"/>
              </a:lnSpc>
              <a:spcBef>
                <a:spcPts val="1200"/>
              </a:spcBef>
              <a:spcAft>
                <a:spcPts val="0"/>
              </a:spcAft>
              <a:buClr>
                <a:srgbClr val="97989A"/>
              </a:buClr>
              <a:buSzPct val="85000"/>
              <a:defRPr/>
            </a:pPr>
            <a:endParaRPr lang="en-US" sz="900" b="0" dirty="0" smtClean="0">
              <a:solidFill>
                <a:srgbClr val="000000"/>
              </a:solidFill>
              <a:cs typeface="Arial" pitchFamily="34" charset="0"/>
            </a:endParaRPr>
          </a:p>
        </p:txBody>
      </p:sp>
      <p:sp>
        <p:nvSpPr>
          <p:cNvPr id="37" name="Rechteck 77"/>
          <p:cNvSpPr/>
          <p:nvPr/>
        </p:nvSpPr>
        <p:spPr>
          <a:xfrm>
            <a:off x="8322358" y="1696869"/>
            <a:ext cx="1087530" cy="32621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4F9FD"/>
              </a:solidFill>
            </a:endParaRPr>
          </a:p>
        </p:txBody>
      </p:sp>
      <p:sp>
        <p:nvSpPr>
          <p:cNvPr id="38" name="Rectangle 4"/>
          <p:cNvSpPr>
            <a:spLocks noChangeArrowheads="1"/>
          </p:cNvSpPr>
          <p:nvPr/>
        </p:nvSpPr>
        <p:spPr bwMode="gray">
          <a:xfrm>
            <a:off x="8456827" y="1827906"/>
            <a:ext cx="849792" cy="177416"/>
          </a:xfrm>
          <a:prstGeom prst="rect">
            <a:avLst/>
          </a:prstGeom>
          <a:noFill/>
          <a:ln w="12700">
            <a:noFill/>
            <a:miter lim="800000"/>
            <a:headEnd/>
            <a:tailEnd/>
          </a:ln>
        </p:spPr>
        <p:txBody>
          <a:bodyPr lIns="0" tIns="36000" rIns="0" bIns="0" anchor="ctr">
            <a:spAutoFit/>
          </a:bodyPr>
          <a:lstStyle/>
          <a:p>
            <a:pPr marL="0" marR="0" lvl="0" indent="0" algn="ctr" defTabSz="7600950" eaLnBrk="0" fontAlgn="auto" latinLnBrk="0" hangingPunct="0">
              <a:lnSpc>
                <a:spcPts val="1100"/>
              </a:lnSpc>
              <a:spcBef>
                <a:spcPts val="200"/>
              </a:spcBef>
              <a:spcAft>
                <a:spcPts val="0"/>
              </a:spcAft>
              <a:buClrTx/>
              <a:buSzPct val="100000"/>
              <a:buFontTx/>
              <a:buNone/>
              <a:tabLst/>
              <a:defRPr/>
            </a:pPr>
            <a:r>
              <a:rPr kumimoji="0" lang="en-US" sz="900" b="1" i="0" u="none" strike="noStrike" kern="0" cap="none" spc="0" normalizeH="0" baseline="0" dirty="0" smtClean="0">
                <a:ln>
                  <a:noFill/>
                </a:ln>
                <a:solidFill>
                  <a:srgbClr val="0C2D83"/>
                </a:solidFill>
                <a:effectLst/>
                <a:uLnTx/>
                <a:uFillTx/>
              </a:rPr>
              <a:t>Projects</a:t>
            </a:r>
          </a:p>
        </p:txBody>
      </p:sp>
      <p:sp>
        <p:nvSpPr>
          <p:cNvPr id="39" name="Oval 6"/>
          <p:cNvSpPr>
            <a:spLocks noChangeArrowheads="1"/>
          </p:cNvSpPr>
          <p:nvPr/>
        </p:nvSpPr>
        <p:spPr bwMode="gray">
          <a:xfrm>
            <a:off x="8719723" y="2133600"/>
            <a:ext cx="324000" cy="324000"/>
          </a:xfrm>
          <a:prstGeom prst="ellipse">
            <a:avLst/>
          </a:prstGeom>
          <a:solidFill>
            <a:schemeClr val="tx2"/>
          </a:solidFill>
          <a:ln w="6350">
            <a:noFill/>
            <a:round/>
            <a:headEnd/>
            <a:tailEnd/>
          </a:ln>
        </p:spPr>
        <p:txBody>
          <a:bodyPr lIns="0" tIns="0" rIns="0" bIns="0" anchor="ctr"/>
          <a:lstStyle/>
          <a:p>
            <a:pPr marL="0" marR="0" lvl="0" indent="0" algn="ctr" defTabSz="914400" eaLnBrk="1" latinLnBrk="0" hangingPunct="1">
              <a:lnSpc>
                <a:spcPct val="100000"/>
              </a:lnSpc>
              <a:buClrTx/>
              <a:buSzTx/>
              <a:buFontTx/>
              <a:buNone/>
              <a:tabLst/>
              <a:defRPr/>
            </a:pPr>
            <a:r>
              <a:rPr lang="en-US" sz="900" b="1" dirty="0" smtClean="0">
                <a:solidFill>
                  <a:schemeClr val="bg1"/>
                </a:solidFill>
              </a:rPr>
              <a:t>5</a:t>
            </a:r>
          </a:p>
        </p:txBody>
      </p:sp>
      <p:sp>
        <p:nvSpPr>
          <p:cNvPr id="40" name="Rectangle 6"/>
          <p:cNvSpPr>
            <a:spLocks noChangeArrowheads="1"/>
          </p:cNvSpPr>
          <p:nvPr/>
        </p:nvSpPr>
        <p:spPr bwMode="gray">
          <a:xfrm>
            <a:off x="8284917" y="3449897"/>
            <a:ext cx="1193613" cy="138499"/>
          </a:xfrm>
          <a:prstGeom prst="rect">
            <a:avLst/>
          </a:prstGeom>
          <a:noFill/>
          <a:ln w="12700">
            <a:noFill/>
            <a:miter lim="800000"/>
            <a:headEnd/>
            <a:tailEnd/>
          </a:ln>
        </p:spPr>
        <p:txBody>
          <a:bodyPr lIns="0" tIns="0" rIns="0" bIns="0">
            <a:spAutoFit/>
          </a:bodyPr>
          <a:lstStyle/>
          <a:p>
            <a:pPr algn="ctr" defTabSz="7600950" eaLnBrk="0" fontAlgn="auto" hangingPunct="0">
              <a:spcBef>
                <a:spcPts val="200"/>
              </a:spcBef>
              <a:spcAft>
                <a:spcPts val="0"/>
              </a:spcAft>
              <a:buSzPct val="100000"/>
            </a:pPr>
            <a:r>
              <a:rPr lang="en-US" sz="900" b="1" kern="0" dirty="0" smtClean="0">
                <a:solidFill>
                  <a:srgbClr val="0C2D83"/>
                </a:solidFill>
              </a:rPr>
              <a:t>Measures</a:t>
            </a:r>
          </a:p>
        </p:txBody>
      </p:sp>
      <p:sp>
        <p:nvSpPr>
          <p:cNvPr id="41" name="Oval 9"/>
          <p:cNvSpPr>
            <a:spLocks noChangeArrowheads="1"/>
          </p:cNvSpPr>
          <p:nvPr/>
        </p:nvSpPr>
        <p:spPr bwMode="gray">
          <a:xfrm>
            <a:off x="8719723" y="3682078"/>
            <a:ext cx="324000" cy="324000"/>
          </a:xfrm>
          <a:prstGeom prst="ellipse">
            <a:avLst/>
          </a:prstGeom>
          <a:solidFill>
            <a:schemeClr val="tx2"/>
          </a:solidFill>
          <a:ln w="6350">
            <a:noFill/>
            <a:round/>
            <a:headEnd/>
            <a:tailEnd/>
          </a:ln>
        </p:spPr>
        <p:txBody>
          <a:bodyPr lIns="0" tIns="0" rIns="0" bIns="0" anchor="ctr"/>
          <a:lstStyle/>
          <a:p>
            <a:pPr marL="0" marR="0" lvl="0" indent="0" algn="ctr" defTabSz="914400" eaLnBrk="1" latinLnBrk="0" hangingPunct="1">
              <a:lnSpc>
                <a:spcPct val="100000"/>
              </a:lnSpc>
              <a:buClrTx/>
              <a:buSzTx/>
              <a:buFontTx/>
              <a:buNone/>
              <a:tabLst/>
              <a:defRPr/>
            </a:pPr>
            <a:r>
              <a:rPr lang="en-US" sz="900" b="1" dirty="0" smtClean="0">
                <a:solidFill>
                  <a:schemeClr val="bg1"/>
                </a:solidFill>
              </a:rPr>
              <a:t>110</a:t>
            </a:r>
          </a:p>
        </p:txBody>
      </p:sp>
      <p:sp>
        <p:nvSpPr>
          <p:cNvPr id="42" name="Rectangle 5"/>
          <p:cNvSpPr>
            <a:spLocks noChangeArrowheads="1"/>
          </p:cNvSpPr>
          <p:nvPr/>
        </p:nvSpPr>
        <p:spPr bwMode="gray">
          <a:xfrm>
            <a:off x="8331460" y="2583441"/>
            <a:ext cx="1100526" cy="276999"/>
          </a:xfrm>
          <a:prstGeom prst="rect">
            <a:avLst/>
          </a:prstGeom>
          <a:noFill/>
          <a:ln w="12700">
            <a:noFill/>
            <a:miter lim="800000"/>
            <a:headEnd/>
            <a:tailEnd/>
          </a:ln>
        </p:spPr>
        <p:txBody>
          <a:bodyPr lIns="0" tIns="0" rIns="0" bIns="0">
            <a:spAutoFit/>
          </a:bodyPr>
          <a:lstStyle/>
          <a:p>
            <a:pPr algn="ctr" defTabSz="7600950" eaLnBrk="0" fontAlgn="auto" hangingPunct="0">
              <a:spcBef>
                <a:spcPts val="200"/>
              </a:spcBef>
              <a:spcAft>
                <a:spcPts val="0"/>
              </a:spcAft>
              <a:buSzPct val="100000"/>
            </a:pPr>
            <a:r>
              <a:rPr lang="en-US" sz="900" b="1" kern="0" dirty="0" smtClean="0">
                <a:solidFill>
                  <a:srgbClr val="0C2D83"/>
                </a:solidFill>
              </a:rPr>
              <a:t>Package of measures</a:t>
            </a:r>
          </a:p>
        </p:txBody>
      </p:sp>
      <p:sp>
        <p:nvSpPr>
          <p:cNvPr id="43" name="Oval 80"/>
          <p:cNvSpPr>
            <a:spLocks noChangeArrowheads="1"/>
          </p:cNvSpPr>
          <p:nvPr/>
        </p:nvSpPr>
        <p:spPr bwMode="gray">
          <a:xfrm>
            <a:off x="8719723" y="2892688"/>
            <a:ext cx="324000" cy="324000"/>
          </a:xfrm>
          <a:prstGeom prst="ellipse">
            <a:avLst/>
          </a:prstGeom>
          <a:solidFill>
            <a:schemeClr val="tx2"/>
          </a:solidFill>
          <a:ln w="6350">
            <a:noFill/>
            <a:round/>
            <a:headEnd/>
            <a:tailEnd/>
          </a:ln>
        </p:spPr>
        <p:txBody>
          <a:bodyPr lIns="0" tIns="0" rIns="0" bIns="0" anchor="ctr"/>
          <a:lstStyle/>
          <a:p>
            <a:pPr marL="0" marR="0" lvl="0" indent="0" algn="ctr" defTabSz="914400" eaLnBrk="1" latinLnBrk="0" hangingPunct="1">
              <a:lnSpc>
                <a:spcPct val="100000"/>
              </a:lnSpc>
              <a:buClrTx/>
              <a:buSzTx/>
              <a:buFontTx/>
              <a:buNone/>
              <a:tabLst/>
              <a:defRPr/>
            </a:pPr>
            <a:r>
              <a:rPr lang="en-US" sz="900" b="1" dirty="0" smtClean="0">
                <a:solidFill>
                  <a:schemeClr val="bg1"/>
                </a:solidFill>
              </a:rPr>
              <a:t>40</a:t>
            </a:r>
          </a:p>
        </p:txBody>
      </p:sp>
      <p:sp>
        <p:nvSpPr>
          <p:cNvPr id="44" name="Text Box 3"/>
          <p:cNvSpPr txBox="1">
            <a:spLocks noChangeArrowheads="1"/>
          </p:cNvSpPr>
          <p:nvPr/>
        </p:nvSpPr>
        <p:spPr bwMode="gray">
          <a:xfrm>
            <a:off x="2492953" y="5103602"/>
            <a:ext cx="663494" cy="378497"/>
          </a:xfrm>
          <a:prstGeom prst="rect">
            <a:avLst/>
          </a:prstGeom>
          <a:noFill/>
          <a:ln w="9525">
            <a:noFill/>
            <a:miter lim="800000"/>
            <a:headEnd/>
            <a:tailEnd/>
          </a:ln>
        </p:spPr>
        <p:txBody>
          <a:bodyPr/>
          <a:lstStyle/>
          <a:p>
            <a:pPr algn="ctr" eaLnBrk="0" hangingPunct="0">
              <a:spcBef>
                <a:spcPct val="50000"/>
              </a:spcBef>
            </a:pPr>
            <a:r>
              <a:rPr lang="en-US" sz="900" b="0" dirty="0" smtClean="0"/>
              <a:t>Actual</a:t>
            </a:r>
            <a:br>
              <a:rPr lang="en-US" sz="900" b="0" dirty="0" smtClean="0"/>
            </a:br>
            <a:r>
              <a:rPr lang="en-US" sz="900" b="0" dirty="0" smtClean="0"/>
              <a:t>EBIT </a:t>
            </a:r>
            <a:br>
              <a:rPr lang="en-US" sz="900" b="0" dirty="0" smtClean="0"/>
            </a:br>
            <a:r>
              <a:rPr lang="en-US" sz="900" b="0" dirty="0" smtClean="0"/>
              <a:t>2012 </a:t>
            </a:r>
          </a:p>
        </p:txBody>
      </p:sp>
      <p:sp>
        <p:nvSpPr>
          <p:cNvPr id="45" name="Rectangle 6"/>
          <p:cNvSpPr>
            <a:spLocks noChangeArrowheads="1"/>
          </p:cNvSpPr>
          <p:nvPr/>
        </p:nvSpPr>
        <p:spPr bwMode="gray">
          <a:xfrm flipV="1">
            <a:off x="2596517" y="3909085"/>
            <a:ext cx="491622" cy="1161444"/>
          </a:xfrm>
          <a:prstGeom prst="rect">
            <a:avLst/>
          </a:prstGeom>
          <a:solidFill>
            <a:schemeClr val="tx2"/>
          </a:solidFill>
          <a:ln w="12700">
            <a:noFill/>
            <a:miter lim="800000"/>
            <a:headEnd/>
            <a:tailEnd/>
          </a:ln>
        </p:spPr>
        <p:txBody>
          <a:bodyPr rot="10800000" wrap="none" anchor="ctr"/>
          <a:lstStyle/>
          <a:p>
            <a:pPr algn="ctr"/>
            <a:endParaRPr lang="en-US" sz="900" b="1" dirty="0">
              <a:solidFill>
                <a:schemeClr val="bg1"/>
              </a:solidFill>
            </a:endParaRPr>
          </a:p>
        </p:txBody>
      </p:sp>
      <p:sp>
        <p:nvSpPr>
          <p:cNvPr id="46" name="Rectangle 7"/>
          <p:cNvSpPr>
            <a:spLocks noChangeArrowheads="1"/>
          </p:cNvSpPr>
          <p:nvPr/>
        </p:nvSpPr>
        <p:spPr bwMode="gray">
          <a:xfrm>
            <a:off x="7348704" y="2400671"/>
            <a:ext cx="492996" cy="2660081"/>
          </a:xfrm>
          <a:prstGeom prst="rect">
            <a:avLst/>
          </a:prstGeom>
          <a:solidFill>
            <a:schemeClr val="tx2"/>
          </a:solidFill>
          <a:ln w="12700">
            <a:noFill/>
            <a:miter lim="800000"/>
            <a:headEnd/>
            <a:tailEnd/>
          </a:ln>
        </p:spPr>
        <p:txBody>
          <a:bodyPr rot="10800000" wrap="none" anchor="ctr"/>
          <a:lstStyle/>
          <a:p>
            <a:pPr algn="ctr"/>
            <a:endParaRPr lang="en-US" sz="900" dirty="0">
              <a:solidFill>
                <a:schemeClr val="bg1"/>
              </a:solidFill>
            </a:endParaRPr>
          </a:p>
        </p:txBody>
      </p:sp>
      <p:sp>
        <p:nvSpPr>
          <p:cNvPr id="47" name="Rectangle 12"/>
          <p:cNvSpPr>
            <a:spLocks noChangeArrowheads="1"/>
          </p:cNvSpPr>
          <p:nvPr/>
        </p:nvSpPr>
        <p:spPr bwMode="gray">
          <a:xfrm>
            <a:off x="3098245" y="3489267"/>
            <a:ext cx="848350" cy="412125"/>
          </a:xfrm>
          <a:prstGeom prst="rect">
            <a:avLst/>
          </a:prstGeom>
          <a:solidFill>
            <a:schemeClr val="accent1"/>
          </a:solidFill>
          <a:ln w="9525">
            <a:noFill/>
            <a:miter lim="800000"/>
            <a:headEnd/>
            <a:tailEnd/>
          </a:ln>
        </p:spPr>
        <p:txBody>
          <a:bodyPr wrap="none" anchor="ctr"/>
          <a:lstStyle/>
          <a:p>
            <a:pPr algn="ctr" eaLnBrk="0" hangingPunct="0">
              <a:spcBef>
                <a:spcPct val="50000"/>
              </a:spcBef>
            </a:pPr>
            <a:r>
              <a:rPr lang="en-US" sz="900" b="0" dirty="0" smtClean="0">
                <a:solidFill>
                  <a:schemeClr val="bg1"/>
                </a:solidFill>
              </a:rPr>
              <a:t>4.0</a:t>
            </a:r>
            <a:endParaRPr lang="en-US" sz="900" b="0" dirty="0">
              <a:solidFill>
                <a:schemeClr val="bg1"/>
              </a:solidFill>
            </a:endParaRPr>
          </a:p>
        </p:txBody>
      </p:sp>
      <p:sp>
        <p:nvSpPr>
          <p:cNvPr id="48" name="Rectangle 13"/>
          <p:cNvSpPr>
            <a:spLocks noChangeArrowheads="1"/>
          </p:cNvSpPr>
          <p:nvPr/>
        </p:nvSpPr>
        <p:spPr bwMode="gray">
          <a:xfrm>
            <a:off x="4799287" y="2730434"/>
            <a:ext cx="848350" cy="337193"/>
          </a:xfrm>
          <a:prstGeom prst="rect">
            <a:avLst/>
          </a:prstGeom>
          <a:solidFill>
            <a:schemeClr val="accent1"/>
          </a:solidFill>
          <a:ln w="9525" algn="ctr">
            <a:noFill/>
            <a:miter lim="800000"/>
            <a:headEnd/>
            <a:tailEnd/>
          </a:ln>
        </p:spPr>
        <p:txBody>
          <a:bodyPr wrap="none" anchor="ctr"/>
          <a:lstStyle/>
          <a:p>
            <a:pPr algn="ctr" eaLnBrk="0" hangingPunct="0"/>
            <a:r>
              <a:rPr lang="en-US" sz="900" b="0" dirty="0" smtClean="0">
                <a:solidFill>
                  <a:schemeClr val="bg1"/>
                </a:solidFill>
              </a:rPr>
              <a:t>3.5</a:t>
            </a:r>
          </a:p>
        </p:txBody>
      </p:sp>
      <p:sp>
        <p:nvSpPr>
          <p:cNvPr id="49" name="Line 8"/>
          <p:cNvSpPr>
            <a:spLocks noChangeShapeType="1"/>
          </p:cNvSpPr>
          <p:nvPr/>
        </p:nvSpPr>
        <p:spPr bwMode="gray">
          <a:xfrm flipV="1">
            <a:off x="2491416" y="5066797"/>
            <a:ext cx="5495832" cy="0"/>
          </a:xfrm>
          <a:prstGeom prst="line">
            <a:avLst/>
          </a:prstGeom>
          <a:noFill/>
          <a:ln w="12700">
            <a:solidFill>
              <a:schemeClr val="tx1"/>
            </a:solidFill>
            <a:round/>
            <a:headEnd/>
            <a:tailEnd/>
          </a:ln>
        </p:spPr>
        <p:txBody>
          <a:bodyPr lIns="0" tIns="0" rIns="0" bIns="0">
            <a:spAutoFit/>
          </a:bodyPr>
          <a:lstStyle/>
          <a:p>
            <a:endParaRPr lang="en-US" sz="900" dirty="0"/>
          </a:p>
        </p:txBody>
      </p:sp>
      <p:sp>
        <p:nvSpPr>
          <p:cNvPr id="50" name="Text Box 3"/>
          <p:cNvSpPr txBox="1">
            <a:spLocks noChangeArrowheads="1"/>
          </p:cNvSpPr>
          <p:nvPr/>
        </p:nvSpPr>
        <p:spPr bwMode="gray">
          <a:xfrm>
            <a:off x="7205542" y="5101239"/>
            <a:ext cx="785406" cy="378497"/>
          </a:xfrm>
          <a:prstGeom prst="rect">
            <a:avLst/>
          </a:prstGeom>
          <a:noFill/>
          <a:ln w="9525">
            <a:noFill/>
            <a:miter lim="800000"/>
            <a:headEnd/>
            <a:tailEnd/>
          </a:ln>
        </p:spPr>
        <p:txBody>
          <a:bodyPr/>
          <a:lstStyle/>
          <a:p>
            <a:pPr algn="ctr" eaLnBrk="0" hangingPunct="0">
              <a:spcBef>
                <a:spcPct val="50000"/>
              </a:spcBef>
            </a:pPr>
            <a:r>
              <a:rPr lang="en-US" sz="900" b="0" dirty="0" smtClean="0"/>
              <a:t>Target </a:t>
            </a:r>
            <a:br>
              <a:rPr lang="en-US" sz="900" b="0" dirty="0" smtClean="0"/>
            </a:br>
            <a:r>
              <a:rPr lang="en-US" sz="900" b="0" dirty="0" smtClean="0"/>
              <a:t>EBIT </a:t>
            </a:r>
            <a:br>
              <a:rPr lang="en-US" sz="900" b="0" dirty="0" smtClean="0"/>
            </a:br>
            <a:r>
              <a:rPr lang="en-US" sz="900" b="0" dirty="0" smtClean="0"/>
              <a:t>2016 </a:t>
            </a:r>
          </a:p>
        </p:txBody>
      </p:sp>
      <p:sp>
        <p:nvSpPr>
          <p:cNvPr id="51" name="Rectangle 13"/>
          <p:cNvSpPr>
            <a:spLocks noChangeArrowheads="1"/>
          </p:cNvSpPr>
          <p:nvPr/>
        </p:nvSpPr>
        <p:spPr bwMode="gray">
          <a:xfrm>
            <a:off x="3948766" y="3067710"/>
            <a:ext cx="848350" cy="412125"/>
          </a:xfrm>
          <a:prstGeom prst="rect">
            <a:avLst/>
          </a:prstGeom>
          <a:solidFill>
            <a:schemeClr val="accent1"/>
          </a:solidFill>
          <a:ln w="9525" algn="ctr">
            <a:noFill/>
            <a:miter lim="800000"/>
            <a:headEnd/>
            <a:tailEnd/>
          </a:ln>
        </p:spPr>
        <p:txBody>
          <a:bodyPr wrap="none" anchor="ctr"/>
          <a:lstStyle/>
          <a:p>
            <a:pPr algn="ctr" eaLnBrk="0" hangingPunct="0"/>
            <a:r>
              <a:rPr lang="en-US" sz="900" b="0" dirty="0" smtClean="0">
                <a:solidFill>
                  <a:schemeClr val="bg1"/>
                </a:solidFill>
              </a:rPr>
              <a:t>4.0</a:t>
            </a:r>
          </a:p>
        </p:txBody>
      </p:sp>
      <p:sp>
        <p:nvSpPr>
          <p:cNvPr id="52" name="Rectangle 13"/>
          <p:cNvSpPr>
            <a:spLocks noChangeArrowheads="1"/>
          </p:cNvSpPr>
          <p:nvPr/>
        </p:nvSpPr>
        <p:spPr bwMode="gray">
          <a:xfrm>
            <a:off x="6500327" y="2400671"/>
            <a:ext cx="848350" cy="149864"/>
          </a:xfrm>
          <a:prstGeom prst="rect">
            <a:avLst/>
          </a:prstGeom>
          <a:solidFill>
            <a:schemeClr val="accent1"/>
          </a:solidFill>
          <a:ln w="9525" algn="ctr">
            <a:noFill/>
            <a:miter lim="800000"/>
            <a:headEnd/>
            <a:tailEnd/>
          </a:ln>
        </p:spPr>
        <p:txBody>
          <a:bodyPr wrap="none" anchor="ctr"/>
          <a:lstStyle/>
          <a:p>
            <a:pPr algn="ctr" eaLnBrk="0" hangingPunct="0"/>
            <a:r>
              <a:rPr lang="en-US" sz="900" b="0" dirty="0" smtClean="0">
                <a:solidFill>
                  <a:schemeClr val="bg1"/>
                </a:solidFill>
              </a:rPr>
              <a:t>1.5</a:t>
            </a:r>
          </a:p>
        </p:txBody>
      </p:sp>
      <p:sp>
        <p:nvSpPr>
          <p:cNvPr id="53" name="Rectangle 72"/>
          <p:cNvSpPr>
            <a:spLocks noChangeArrowheads="1"/>
          </p:cNvSpPr>
          <p:nvPr/>
        </p:nvSpPr>
        <p:spPr bwMode="gray">
          <a:xfrm>
            <a:off x="5003403" y="3338982"/>
            <a:ext cx="700811" cy="301943"/>
          </a:xfrm>
          <a:prstGeom prst="rect">
            <a:avLst/>
          </a:prstGeom>
          <a:solidFill>
            <a:srgbClr val="470A68"/>
          </a:solidFill>
          <a:ln w="9525">
            <a:noFill/>
            <a:miter lim="800000"/>
            <a:headEnd/>
            <a:tailEnd/>
          </a:ln>
        </p:spPr>
        <p:txBody>
          <a:bodyPr lIns="54000" rIns="54000" anchor="ctr"/>
          <a:lstStyle/>
          <a:p>
            <a:pPr algn="ctr"/>
            <a:r>
              <a:rPr lang="en-US" sz="800" dirty="0" smtClean="0">
                <a:solidFill>
                  <a:schemeClr val="bg1"/>
                </a:solidFill>
              </a:rPr>
              <a:t>Package of measures 1</a:t>
            </a:r>
          </a:p>
        </p:txBody>
      </p:sp>
      <p:sp>
        <p:nvSpPr>
          <p:cNvPr id="54" name="Rectangle 39"/>
          <p:cNvSpPr>
            <a:spLocks noChangeArrowheads="1"/>
          </p:cNvSpPr>
          <p:nvPr/>
        </p:nvSpPr>
        <p:spPr bwMode="gray">
          <a:xfrm>
            <a:off x="5124122" y="3695885"/>
            <a:ext cx="405733" cy="70222"/>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55" name="Rectangle 40"/>
          <p:cNvSpPr>
            <a:spLocks noChangeArrowheads="1"/>
          </p:cNvSpPr>
          <p:nvPr/>
        </p:nvSpPr>
        <p:spPr bwMode="gray">
          <a:xfrm>
            <a:off x="5124122" y="3786762"/>
            <a:ext cx="405733" cy="66091"/>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56" name="Rectangle 41"/>
          <p:cNvSpPr>
            <a:spLocks noChangeArrowheads="1"/>
          </p:cNvSpPr>
          <p:nvPr/>
        </p:nvSpPr>
        <p:spPr bwMode="gray">
          <a:xfrm>
            <a:off x="5124122" y="3873505"/>
            <a:ext cx="405733" cy="68157"/>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cxnSp>
        <p:nvCxnSpPr>
          <p:cNvPr id="57" name="AutoShape 42"/>
          <p:cNvCxnSpPr>
            <a:cxnSpLocks noChangeShapeType="1"/>
            <a:endCxn id="54" idx="1"/>
          </p:cNvCxnSpPr>
          <p:nvPr/>
        </p:nvCxnSpPr>
        <p:spPr bwMode="gray">
          <a:xfrm rot="16200000" flipH="1">
            <a:off x="5080762" y="3687636"/>
            <a:ext cx="81582" cy="5137"/>
          </a:xfrm>
          <a:prstGeom prst="bentConnector2">
            <a:avLst/>
          </a:prstGeom>
          <a:solidFill>
            <a:srgbClr val="8BBDC7"/>
          </a:solidFill>
          <a:ln w="9525">
            <a:solidFill>
              <a:srgbClr val="747678"/>
            </a:solidFill>
            <a:miter lim="800000"/>
            <a:headEnd/>
            <a:tailEnd/>
          </a:ln>
        </p:spPr>
      </p:cxnSp>
      <p:cxnSp>
        <p:nvCxnSpPr>
          <p:cNvPr id="58" name="AutoShape 43"/>
          <p:cNvCxnSpPr>
            <a:cxnSpLocks noChangeShapeType="1"/>
            <a:endCxn id="55" idx="1"/>
          </p:cNvCxnSpPr>
          <p:nvPr/>
        </p:nvCxnSpPr>
        <p:spPr bwMode="gray">
          <a:xfrm rot="16200000" flipH="1">
            <a:off x="5022854" y="3718540"/>
            <a:ext cx="171426" cy="31109"/>
          </a:xfrm>
          <a:prstGeom prst="bentConnector2">
            <a:avLst/>
          </a:prstGeom>
          <a:solidFill>
            <a:srgbClr val="8BBDC7"/>
          </a:solidFill>
          <a:ln w="9525">
            <a:solidFill>
              <a:srgbClr val="747678"/>
            </a:solidFill>
            <a:miter lim="800000"/>
            <a:headEnd/>
            <a:tailEnd/>
          </a:ln>
        </p:spPr>
      </p:cxnSp>
      <p:cxnSp>
        <p:nvCxnSpPr>
          <p:cNvPr id="59" name="AutoShape 44"/>
          <p:cNvCxnSpPr>
            <a:cxnSpLocks noChangeShapeType="1"/>
            <a:endCxn id="56" idx="1"/>
          </p:cNvCxnSpPr>
          <p:nvPr/>
        </p:nvCxnSpPr>
        <p:spPr bwMode="gray">
          <a:xfrm rot="16200000" flipH="1">
            <a:off x="4966267" y="3749729"/>
            <a:ext cx="259202" cy="56508"/>
          </a:xfrm>
          <a:prstGeom prst="bentConnector2">
            <a:avLst/>
          </a:prstGeom>
          <a:solidFill>
            <a:srgbClr val="8BBDC7"/>
          </a:solidFill>
          <a:ln w="9525">
            <a:solidFill>
              <a:srgbClr val="747678"/>
            </a:solidFill>
            <a:miter lim="800000"/>
            <a:headEnd/>
            <a:tailEnd/>
          </a:ln>
        </p:spPr>
      </p:cxnSp>
      <p:sp>
        <p:nvSpPr>
          <p:cNvPr id="60" name="Rectangle 39"/>
          <p:cNvSpPr>
            <a:spLocks noChangeArrowheads="1"/>
          </p:cNvSpPr>
          <p:nvPr/>
        </p:nvSpPr>
        <p:spPr bwMode="gray">
          <a:xfrm>
            <a:off x="5848763" y="3696917"/>
            <a:ext cx="405733" cy="70222"/>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61" name="Rectangle 40"/>
          <p:cNvSpPr>
            <a:spLocks noChangeArrowheads="1"/>
          </p:cNvSpPr>
          <p:nvPr/>
        </p:nvSpPr>
        <p:spPr bwMode="gray">
          <a:xfrm>
            <a:off x="5848763" y="3787794"/>
            <a:ext cx="405733" cy="66091"/>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62" name="Rectangle 41"/>
          <p:cNvSpPr>
            <a:spLocks noChangeArrowheads="1"/>
          </p:cNvSpPr>
          <p:nvPr/>
        </p:nvSpPr>
        <p:spPr bwMode="gray">
          <a:xfrm>
            <a:off x="5848763" y="3874537"/>
            <a:ext cx="405733" cy="68157"/>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cxnSp>
        <p:nvCxnSpPr>
          <p:cNvPr id="63" name="AutoShape 42"/>
          <p:cNvCxnSpPr>
            <a:cxnSpLocks noChangeShapeType="1"/>
            <a:endCxn id="60" idx="1"/>
          </p:cNvCxnSpPr>
          <p:nvPr/>
        </p:nvCxnSpPr>
        <p:spPr bwMode="gray">
          <a:xfrm rot="16200000" flipH="1">
            <a:off x="5805403" y="3688668"/>
            <a:ext cx="81582" cy="5138"/>
          </a:xfrm>
          <a:prstGeom prst="bentConnector2">
            <a:avLst/>
          </a:prstGeom>
          <a:solidFill>
            <a:srgbClr val="8BBDC7"/>
          </a:solidFill>
          <a:ln w="9525">
            <a:solidFill>
              <a:srgbClr val="747678"/>
            </a:solidFill>
            <a:miter lim="800000"/>
            <a:headEnd/>
            <a:tailEnd/>
          </a:ln>
        </p:spPr>
      </p:cxnSp>
      <p:cxnSp>
        <p:nvCxnSpPr>
          <p:cNvPr id="64" name="AutoShape 43"/>
          <p:cNvCxnSpPr>
            <a:cxnSpLocks noChangeShapeType="1"/>
            <a:endCxn id="61" idx="1"/>
          </p:cNvCxnSpPr>
          <p:nvPr/>
        </p:nvCxnSpPr>
        <p:spPr bwMode="gray">
          <a:xfrm rot="16200000" flipH="1">
            <a:off x="5747495" y="3719572"/>
            <a:ext cx="171426" cy="31110"/>
          </a:xfrm>
          <a:prstGeom prst="bentConnector2">
            <a:avLst/>
          </a:prstGeom>
          <a:solidFill>
            <a:srgbClr val="8BBDC7"/>
          </a:solidFill>
          <a:ln w="9525">
            <a:solidFill>
              <a:srgbClr val="747678"/>
            </a:solidFill>
            <a:miter lim="800000"/>
            <a:headEnd/>
            <a:tailEnd/>
          </a:ln>
        </p:spPr>
      </p:cxnSp>
      <p:cxnSp>
        <p:nvCxnSpPr>
          <p:cNvPr id="65" name="AutoShape 44"/>
          <p:cNvCxnSpPr>
            <a:cxnSpLocks noChangeShapeType="1"/>
            <a:endCxn id="62" idx="1"/>
          </p:cNvCxnSpPr>
          <p:nvPr/>
        </p:nvCxnSpPr>
        <p:spPr bwMode="gray">
          <a:xfrm rot="16200000" flipH="1">
            <a:off x="5690908" y="3750761"/>
            <a:ext cx="259202" cy="56508"/>
          </a:xfrm>
          <a:prstGeom prst="bentConnector2">
            <a:avLst/>
          </a:prstGeom>
          <a:solidFill>
            <a:srgbClr val="8BBDC7"/>
          </a:solidFill>
          <a:ln w="9525">
            <a:solidFill>
              <a:srgbClr val="747678"/>
            </a:solidFill>
            <a:miter lim="800000"/>
            <a:headEnd/>
            <a:tailEnd/>
          </a:ln>
        </p:spPr>
      </p:cxnSp>
      <p:sp>
        <p:nvSpPr>
          <p:cNvPr id="66" name="Rectangle 72"/>
          <p:cNvSpPr>
            <a:spLocks noChangeArrowheads="1"/>
          </p:cNvSpPr>
          <p:nvPr/>
        </p:nvSpPr>
        <p:spPr bwMode="gray">
          <a:xfrm>
            <a:off x="6452682" y="3338982"/>
            <a:ext cx="700811" cy="301943"/>
          </a:xfrm>
          <a:prstGeom prst="rect">
            <a:avLst/>
          </a:prstGeom>
          <a:solidFill>
            <a:srgbClr val="470A68"/>
          </a:solidFill>
          <a:ln w="9525">
            <a:noFill/>
            <a:miter lim="800000"/>
            <a:headEnd/>
            <a:tailEnd/>
          </a:ln>
        </p:spPr>
        <p:txBody>
          <a:bodyPr lIns="54000" rIns="54000" anchor="ctr"/>
          <a:lstStyle/>
          <a:p>
            <a:pPr algn="ctr"/>
            <a:r>
              <a:rPr lang="en-US" sz="800" dirty="0" smtClean="0">
                <a:solidFill>
                  <a:schemeClr val="bg1"/>
                </a:solidFill>
              </a:rPr>
              <a:t>Package of measures 3</a:t>
            </a:r>
          </a:p>
        </p:txBody>
      </p:sp>
      <p:sp>
        <p:nvSpPr>
          <p:cNvPr id="67" name="Rectangle 39"/>
          <p:cNvSpPr>
            <a:spLocks noChangeArrowheads="1"/>
          </p:cNvSpPr>
          <p:nvPr/>
        </p:nvSpPr>
        <p:spPr bwMode="gray">
          <a:xfrm>
            <a:off x="6573402" y="3695885"/>
            <a:ext cx="405733" cy="70222"/>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68" name="Rectangle 40"/>
          <p:cNvSpPr>
            <a:spLocks noChangeArrowheads="1"/>
          </p:cNvSpPr>
          <p:nvPr/>
        </p:nvSpPr>
        <p:spPr bwMode="gray">
          <a:xfrm>
            <a:off x="6573402" y="3786762"/>
            <a:ext cx="405733" cy="66091"/>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sp>
        <p:nvSpPr>
          <p:cNvPr id="69" name="Rectangle 41"/>
          <p:cNvSpPr>
            <a:spLocks noChangeArrowheads="1"/>
          </p:cNvSpPr>
          <p:nvPr/>
        </p:nvSpPr>
        <p:spPr bwMode="gray">
          <a:xfrm>
            <a:off x="6573402" y="3873505"/>
            <a:ext cx="405733" cy="68157"/>
          </a:xfrm>
          <a:prstGeom prst="rect">
            <a:avLst/>
          </a:prstGeom>
          <a:solidFill>
            <a:srgbClr val="483698"/>
          </a:solidFill>
          <a:ln w="9525">
            <a:noFill/>
            <a:miter lim="800000"/>
            <a:headEnd/>
            <a:tailEnd/>
          </a:ln>
        </p:spPr>
        <p:txBody>
          <a:bodyPr anchor="ctr"/>
          <a:lstStyle/>
          <a:p>
            <a:pPr algn="ctr"/>
            <a:endParaRPr lang="en-US" sz="900" dirty="0">
              <a:solidFill>
                <a:schemeClr val="bg1"/>
              </a:solidFill>
            </a:endParaRPr>
          </a:p>
        </p:txBody>
      </p:sp>
      <p:cxnSp>
        <p:nvCxnSpPr>
          <p:cNvPr id="70" name="AutoShape 42"/>
          <p:cNvCxnSpPr>
            <a:cxnSpLocks noChangeShapeType="1"/>
            <a:endCxn id="67" idx="1"/>
          </p:cNvCxnSpPr>
          <p:nvPr/>
        </p:nvCxnSpPr>
        <p:spPr bwMode="gray">
          <a:xfrm rot="16200000" flipH="1">
            <a:off x="6530042" y="3687636"/>
            <a:ext cx="81582" cy="5138"/>
          </a:xfrm>
          <a:prstGeom prst="bentConnector2">
            <a:avLst/>
          </a:prstGeom>
          <a:solidFill>
            <a:srgbClr val="8BBDC7"/>
          </a:solidFill>
          <a:ln w="9525">
            <a:solidFill>
              <a:srgbClr val="747678"/>
            </a:solidFill>
            <a:miter lim="800000"/>
            <a:headEnd/>
            <a:tailEnd/>
          </a:ln>
        </p:spPr>
      </p:cxnSp>
      <p:cxnSp>
        <p:nvCxnSpPr>
          <p:cNvPr id="71" name="AutoShape 43"/>
          <p:cNvCxnSpPr>
            <a:cxnSpLocks noChangeShapeType="1"/>
            <a:endCxn id="68" idx="1"/>
          </p:cNvCxnSpPr>
          <p:nvPr/>
        </p:nvCxnSpPr>
        <p:spPr bwMode="gray">
          <a:xfrm rot="16200000" flipH="1">
            <a:off x="6472134" y="3718540"/>
            <a:ext cx="171426" cy="31109"/>
          </a:xfrm>
          <a:prstGeom prst="bentConnector2">
            <a:avLst/>
          </a:prstGeom>
          <a:solidFill>
            <a:srgbClr val="8BBDC7"/>
          </a:solidFill>
          <a:ln w="9525">
            <a:solidFill>
              <a:srgbClr val="747678"/>
            </a:solidFill>
            <a:miter lim="800000"/>
            <a:headEnd/>
            <a:tailEnd/>
          </a:ln>
        </p:spPr>
      </p:cxnSp>
      <p:cxnSp>
        <p:nvCxnSpPr>
          <p:cNvPr id="72" name="AutoShape 44"/>
          <p:cNvCxnSpPr>
            <a:cxnSpLocks noChangeShapeType="1"/>
            <a:endCxn id="69" idx="1"/>
          </p:cNvCxnSpPr>
          <p:nvPr/>
        </p:nvCxnSpPr>
        <p:spPr bwMode="gray">
          <a:xfrm rot="16200000" flipH="1">
            <a:off x="6415547" y="3749729"/>
            <a:ext cx="259202" cy="56507"/>
          </a:xfrm>
          <a:prstGeom prst="bentConnector2">
            <a:avLst/>
          </a:prstGeom>
          <a:solidFill>
            <a:srgbClr val="8BBDC7"/>
          </a:solidFill>
          <a:ln w="9525">
            <a:solidFill>
              <a:srgbClr val="747678"/>
            </a:solidFill>
            <a:miter lim="800000"/>
            <a:headEnd/>
            <a:tailEnd/>
          </a:ln>
        </p:spPr>
      </p:cxnSp>
      <p:cxnSp>
        <p:nvCxnSpPr>
          <p:cNvPr id="73" name="Gerade Verbindung 60"/>
          <p:cNvCxnSpPr/>
          <p:nvPr/>
        </p:nvCxnSpPr>
        <p:spPr>
          <a:xfrm>
            <a:off x="5332318" y="3192831"/>
            <a:ext cx="1380096" cy="0"/>
          </a:xfrm>
          <a:prstGeom prst="line">
            <a:avLst/>
          </a:prstGeom>
          <a:ln w="9525">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74" name="Gerade Verbindung 75"/>
          <p:cNvCxnSpPr/>
          <p:nvPr/>
        </p:nvCxnSpPr>
        <p:spPr>
          <a:xfrm>
            <a:off x="5332316" y="3186482"/>
            <a:ext cx="0" cy="152495"/>
          </a:xfrm>
          <a:prstGeom prst="line">
            <a:avLst/>
          </a:prstGeom>
          <a:ln w="9525">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75" name="Gerade Verbindung 83"/>
          <p:cNvCxnSpPr/>
          <p:nvPr/>
        </p:nvCxnSpPr>
        <p:spPr>
          <a:xfrm>
            <a:off x="6053612" y="2685766"/>
            <a:ext cx="0" cy="674387"/>
          </a:xfrm>
          <a:prstGeom prst="line">
            <a:avLst/>
          </a:prstGeom>
          <a:ln w="9525">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76" name="Gerade Verbindung 86"/>
          <p:cNvCxnSpPr/>
          <p:nvPr/>
        </p:nvCxnSpPr>
        <p:spPr>
          <a:xfrm>
            <a:off x="6717612" y="3193292"/>
            <a:ext cx="0" cy="152495"/>
          </a:xfrm>
          <a:prstGeom prst="line">
            <a:avLst/>
          </a:prstGeom>
          <a:ln w="9525">
            <a:solidFill>
              <a:srgbClr val="747678"/>
            </a:solidFill>
          </a:ln>
        </p:spPr>
        <p:style>
          <a:lnRef idx="1">
            <a:schemeClr val="accent1"/>
          </a:lnRef>
          <a:fillRef idx="0">
            <a:schemeClr val="accent1"/>
          </a:fillRef>
          <a:effectRef idx="0">
            <a:schemeClr val="accent1"/>
          </a:effectRef>
          <a:fontRef idx="minor">
            <a:schemeClr val="tx1"/>
          </a:fontRef>
        </p:style>
      </p:cxnSp>
      <p:sp>
        <p:nvSpPr>
          <p:cNvPr id="77" name="Rechteck 58"/>
          <p:cNvSpPr/>
          <p:nvPr/>
        </p:nvSpPr>
        <p:spPr>
          <a:xfrm>
            <a:off x="2630677" y="3612573"/>
            <a:ext cx="409086" cy="230832"/>
          </a:xfrm>
          <a:prstGeom prst="rect">
            <a:avLst/>
          </a:prstGeom>
        </p:spPr>
        <p:txBody>
          <a:bodyPr wrap="none">
            <a:spAutoFit/>
          </a:bodyPr>
          <a:lstStyle/>
          <a:p>
            <a:pPr algn="ctr"/>
            <a:r>
              <a:rPr lang="en-US" sz="900" b="1" dirty="0" smtClean="0">
                <a:solidFill>
                  <a:schemeClr val="tx2"/>
                </a:solidFill>
              </a:rPr>
              <a:t>10.0</a:t>
            </a:r>
            <a:endParaRPr lang="en-US" sz="900" b="1" dirty="0">
              <a:solidFill>
                <a:schemeClr val="tx2"/>
              </a:solidFill>
            </a:endParaRPr>
          </a:p>
        </p:txBody>
      </p:sp>
      <p:pic>
        <p:nvPicPr>
          <p:cNvPr id="78" name="Picture 2"/>
          <p:cNvPicPr>
            <a:picLocks noChangeAspect="1" noChangeArrowheads="1"/>
          </p:cNvPicPr>
          <p:nvPr/>
        </p:nvPicPr>
        <p:blipFill>
          <a:blip r:embed="rId5" cstate="print"/>
          <a:srcRect/>
          <a:stretch>
            <a:fillRect/>
          </a:stretch>
        </p:blipFill>
        <p:spPr bwMode="auto">
          <a:xfrm>
            <a:off x="8321209" y="5258736"/>
            <a:ext cx="1081481" cy="487057"/>
          </a:xfrm>
          <a:prstGeom prst="rect">
            <a:avLst/>
          </a:prstGeom>
          <a:noFill/>
          <a:ln w="9525">
            <a:noFill/>
            <a:miter lim="800000"/>
            <a:headEnd/>
            <a:tailEnd/>
          </a:ln>
          <a:effectLst/>
        </p:spPr>
      </p:pic>
      <p:sp>
        <p:nvSpPr>
          <p:cNvPr id="79" name="Rectangle 7"/>
          <p:cNvSpPr>
            <a:spLocks noChangeArrowheads="1"/>
          </p:cNvSpPr>
          <p:nvPr/>
        </p:nvSpPr>
        <p:spPr bwMode="gray">
          <a:xfrm>
            <a:off x="8284166" y="4209573"/>
            <a:ext cx="1195114" cy="138499"/>
          </a:xfrm>
          <a:prstGeom prst="rect">
            <a:avLst/>
          </a:prstGeom>
          <a:noFill/>
          <a:ln w="12700">
            <a:noFill/>
            <a:miter lim="800000"/>
            <a:headEnd/>
            <a:tailEnd/>
          </a:ln>
        </p:spPr>
        <p:txBody>
          <a:bodyPr lIns="0" tIns="0" rIns="0" bIns="0">
            <a:spAutoFit/>
          </a:bodyPr>
          <a:lstStyle/>
          <a:p>
            <a:pPr marL="0" marR="0" lvl="0" indent="0" algn="ctr" defTabSz="7600950" eaLnBrk="0" fontAlgn="auto" latinLnBrk="0" hangingPunct="0">
              <a:lnSpc>
                <a:spcPct val="100000"/>
              </a:lnSpc>
              <a:spcBef>
                <a:spcPts val="200"/>
              </a:spcBef>
              <a:spcAft>
                <a:spcPts val="0"/>
              </a:spcAft>
              <a:buClrTx/>
              <a:buSzPct val="100000"/>
              <a:buFontTx/>
              <a:buNone/>
              <a:tabLst/>
              <a:defRPr/>
            </a:pPr>
            <a:r>
              <a:rPr kumimoji="0" lang="en-US" sz="900" b="1" i="0" u="none" strike="noStrike" kern="0" cap="none" spc="0" normalizeH="0" baseline="0" dirty="0" smtClean="0">
                <a:ln>
                  <a:noFill/>
                </a:ln>
                <a:solidFill>
                  <a:srgbClr val="0C2D83"/>
                </a:solidFill>
                <a:effectLst/>
                <a:uLnTx/>
                <a:uFillTx/>
              </a:rPr>
              <a:t>Activities</a:t>
            </a:r>
          </a:p>
        </p:txBody>
      </p:sp>
      <p:sp>
        <p:nvSpPr>
          <p:cNvPr id="80" name="Oval 82"/>
          <p:cNvSpPr>
            <a:spLocks noChangeArrowheads="1"/>
          </p:cNvSpPr>
          <p:nvPr/>
        </p:nvSpPr>
        <p:spPr bwMode="gray">
          <a:xfrm>
            <a:off x="8719723" y="4526427"/>
            <a:ext cx="324000" cy="324000"/>
          </a:xfrm>
          <a:prstGeom prst="ellipse">
            <a:avLst/>
          </a:prstGeom>
          <a:solidFill>
            <a:schemeClr val="tx2"/>
          </a:solidFill>
          <a:ln w="6350">
            <a:noFill/>
            <a:round/>
            <a:headEnd/>
            <a:tailEnd/>
          </a:ln>
        </p:spPr>
        <p:txBody>
          <a:bodyPr lIns="0" tIns="0" rIns="0" bIns="0" anchor="ctr"/>
          <a:lstStyle/>
          <a:p>
            <a:pPr marL="0" marR="0" lvl="0" indent="0" algn="ctr" defTabSz="914400" eaLnBrk="1" latinLnBrk="0" hangingPunct="1">
              <a:lnSpc>
                <a:spcPct val="100000"/>
              </a:lnSpc>
              <a:buClrTx/>
              <a:buSzTx/>
              <a:buFontTx/>
              <a:buNone/>
              <a:tabLst/>
              <a:defRPr/>
            </a:pPr>
            <a:r>
              <a:rPr lang="en-US" sz="900" b="1" dirty="0" smtClean="0">
                <a:solidFill>
                  <a:schemeClr val="bg1"/>
                </a:solidFill>
              </a:rPr>
              <a:t>420</a:t>
            </a:r>
          </a:p>
        </p:txBody>
      </p:sp>
      <p:sp>
        <p:nvSpPr>
          <p:cNvPr id="81" name="Rechteck 66"/>
          <p:cNvSpPr/>
          <p:nvPr/>
        </p:nvSpPr>
        <p:spPr>
          <a:xfrm>
            <a:off x="7389811" y="2091941"/>
            <a:ext cx="409086" cy="230832"/>
          </a:xfrm>
          <a:prstGeom prst="rect">
            <a:avLst/>
          </a:prstGeom>
        </p:spPr>
        <p:txBody>
          <a:bodyPr wrap="none">
            <a:spAutoFit/>
          </a:bodyPr>
          <a:lstStyle/>
          <a:p>
            <a:pPr algn="ctr"/>
            <a:r>
              <a:rPr lang="en-US" sz="900" b="1" dirty="0" smtClean="0">
                <a:solidFill>
                  <a:schemeClr val="tx2"/>
                </a:solidFill>
              </a:rPr>
              <a:t>25.0</a:t>
            </a:r>
            <a:endParaRPr lang="en-US" sz="900" b="1" dirty="0">
              <a:solidFill>
                <a:schemeClr val="tx2"/>
              </a:solidFill>
            </a:endParaRPr>
          </a:p>
        </p:txBody>
      </p:sp>
      <p:sp>
        <p:nvSpPr>
          <p:cNvPr id="82" name="Rectangle 61"/>
          <p:cNvSpPr>
            <a:spLocks noChangeArrowheads="1"/>
          </p:cNvSpPr>
          <p:nvPr/>
        </p:nvSpPr>
        <p:spPr bwMode="gray">
          <a:xfrm>
            <a:off x="5728043" y="3338982"/>
            <a:ext cx="700811" cy="301943"/>
          </a:xfrm>
          <a:prstGeom prst="rect">
            <a:avLst/>
          </a:prstGeom>
          <a:solidFill>
            <a:srgbClr val="470A68"/>
          </a:solidFill>
          <a:ln w="9525">
            <a:noFill/>
            <a:miter lim="800000"/>
            <a:headEnd/>
            <a:tailEnd/>
          </a:ln>
        </p:spPr>
        <p:txBody>
          <a:bodyPr lIns="54000" rIns="54000" anchor="ctr"/>
          <a:lstStyle/>
          <a:p>
            <a:pPr algn="ctr"/>
            <a:r>
              <a:rPr lang="en-US" sz="800" dirty="0" smtClean="0">
                <a:solidFill>
                  <a:schemeClr val="bg1"/>
                </a:solidFill>
              </a:rPr>
              <a:t>Package of measures 2</a:t>
            </a:r>
          </a:p>
        </p:txBody>
      </p:sp>
      <p:sp>
        <p:nvSpPr>
          <p:cNvPr id="83" name="Gleichschenkliges Dreieck 109"/>
          <p:cNvSpPr/>
          <p:nvPr/>
        </p:nvSpPr>
        <p:spPr>
          <a:xfrm rot="5400000">
            <a:off x="7336305" y="3566306"/>
            <a:ext cx="1697397" cy="136205"/>
          </a:xfrm>
          <a:prstGeom prst="triangle">
            <a:avLst/>
          </a:prstGeom>
          <a:solidFill>
            <a:srgbClr val="74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84" name="Text Box 3"/>
          <p:cNvSpPr txBox="1">
            <a:spLocks noChangeArrowheads="1"/>
          </p:cNvSpPr>
          <p:nvPr/>
        </p:nvSpPr>
        <p:spPr bwMode="gray">
          <a:xfrm>
            <a:off x="3098245" y="5141737"/>
            <a:ext cx="848350" cy="378497"/>
          </a:xfrm>
          <a:prstGeom prst="rect">
            <a:avLst/>
          </a:prstGeom>
          <a:noFill/>
          <a:ln w="9525">
            <a:noFill/>
            <a:miter lim="800000"/>
            <a:headEnd/>
            <a:tailEnd/>
          </a:ln>
        </p:spPr>
        <p:txBody>
          <a:bodyPr/>
          <a:lstStyle/>
          <a:p>
            <a:pPr algn="ctr" eaLnBrk="0" hangingPunct="0">
              <a:spcBef>
                <a:spcPct val="50000"/>
              </a:spcBef>
            </a:pPr>
            <a:r>
              <a:rPr lang="en-US" sz="900" b="0" dirty="0" smtClean="0"/>
              <a:t>Overhead</a:t>
            </a:r>
          </a:p>
        </p:txBody>
      </p:sp>
      <p:sp>
        <p:nvSpPr>
          <p:cNvPr id="85" name="Text Box 3"/>
          <p:cNvSpPr txBox="1">
            <a:spLocks noChangeArrowheads="1"/>
          </p:cNvSpPr>
          <p:nvPr/>
        </p:nvSpPr>
        <p:spPr bwMode="gray">
          <a:xfrm>
            <a:off x="3948766" y="5141737"/>
            <a:ext cx="848350" cy="378497"/>
          </a:xfrm>
          <a:prstGeom prst="rect">
            <a:avLst/>
          </a:prstGeom>
          <a:noFill/>
          <a:ln w="9525">
            <a:noFill/>
            <a:miter lim="800000"/>
            <a:headEnd/>
            <a:tailEnd/>
          </a:ln>
        </p:spPr>
        <p:txBody>
          <a:bodyPr/>
          <a:lstStyle/>
          <a:p>
            <a:pPr algn="ctr" eaLnBrk="0" hangingPunct="0">
              <a:spcBef>
                <a:spcPct val="50000"/>
              </a:spcBef>
            </a:pPr>
            <a:r>
              <a:rPr lang="en-US" sz="900" b="0" dirty="0" smtClean="0"/>
              <a:t>Costs of materials</a:t>
            </a:r>
          </a:p>
        </p:txBody>
      </p:sp>
      <p:sp>
        <p:nvSpPr>
          <p:cNvPr id="86" name="Text Box 3"/>
          <p:cNvSpPr txBox="1">
            <a:spLocks noChangeArrowheads="1"/>
          </p:cNvSpPr>
          <p:nvPr/>
        </p:nvSpPr>
        <p:spPr bwMode="gray">
          <a:xfrm>
            <a:off x="4799288" y="5141737"/>
            <a:ext cx="848350" cy="378497"/>
          </a:xfrm>
          <a:prstGeom prst="rect">
            <a:avLst/>
          </a:prstGeom>
          <a:noFill/>
          <a:ln w="9525">
            <a:noFill/>
            <a:miter lim="800000"/>
            <a:headEnd/>
            <a:tailEnd/>
          </a:ln>
        </p:spPr>
        <p:txBody>
          <a:bodyPr/>
          <a:lstStyle/>
          <a:p>
            <a:pPr algn="ctr" eaLnBrk="0" hangingPunct="0">
              <a:spcBef>
                <a:spcPct val="50000"/>
              </a:spcBef>
            </a:pPr>
            <a:r>
              <a:rPr lang="en-US" sz="900" b="0" dirty="0" smtClean="0"/>
              <a:t>OOE</a:t>
            </a:r>
          </a:p>
        </p:txBody>
      </p:sp>
      <p:sp>
        <p:nvSpPr>
          <p:cNvPr id="87" name="Text Box 3"/>
          <p:cNvSpPr txBox="1">
            <a:spLocks noChangeArrowheads="1"/>
          </p:cNvSpPr>
          <p:nvPr/>
        </p:nvSpPr>
        <p:spPr bwMode="gray">
          <a:xfrm>
            <a:off x="5649808" y="5141737"/>
            <a:ext cx="848350" cy="378497"/>
          </a:xfrm>
          <a:prstGeom prst="rect">
            <a:avLst/>
          </a:prstGeom>
          <a:noFill/>
          <a:ln w="9525">
            <a:noFill/>
            <a:miter lim="800000"/>
            <a:headEnd/>
            <a:tailEnd/>
          </a:ln>
        </p:spPr>
        <p:txBody>
          <a:bodyPr/>
          <a:lstStyle/>
          <a:p>
            <a:pPr algn="ctr" eaLnBrk="0" hangingPunct="0">
              <a:spcBef>
                <a:spcPct val="50000"/>
              </a:spcBef>
            </a:pPr>
            <a:r>
              <a:rPr lang="en-US" sz="900" b="0" dirty="0" smtClean="0"/>
              <a:t>Processes</a:t>
            </a:r>
          </a:p>
        </p:txBody>
      </p:sp>
      <p:sp>
        <p:nvSpPr>
          <p:cNvPr id="88" name="Text Box 3"/>
          <p:cNvSpPr txBox="1">
            <a:spLocks noChangeArrowheads="1"/>
          </p:cNvSpPr>
          <p:nvPr/>
        </p:nvSpPr>
        <p:spPr bwMode="gray">
          <a:xfrm>
            <a:off x="6500327" y="5141737"/>
            <a:ext cx="848350" cy="378497"/>
          </a:xfrm>
          <a:prstGeom prst="rect">
            <a:avLst/>
          </a:prstGeom>
          <a:noFill/>
          <a:ln w="9525">
            <a:noFill/>
            <a:miter lim="800000"/>
            <a:headEnd/>
            <a:tailEnd/>
          </a:ln>
        </p:spPr>
        <p:txBody>
          <a:bodyPr/>
          <a:lstStyle/>
          <a:p>
            <a:pPr algn="ctr" eaLnBrk="0" hangingPunct="0">
              <a:spcBef>
                <a:spcPct val="50000"/>
              </a:spcBef>
            </a:pPr>
            <a:r>
              <a:rPr lang="en-US" sz="900" b="0" dirty="0" smtClean="0"/>
              <a:t>Sales</a:t>
            </a:r>
          </a:p>
        </p:txBody>
      </p:sp>
      <p:sp>
        <p:nvSpPr>
          <p:cNvPr id="89" name="Rectangle 13"/>
          <p:cNvSpPr>
            <a:spLocks noChangeArrowheads="1"/>
          </p:cNvSpPr>
          <p:nvPr/>
        </p:nvSpPr>
        <p:spPr bwMode="gray">
          <a:xfrm>
            <a:off x="5649806" y="2545350"/>
            <a:ext cx="848350" cy="187330"/>
          </a:xfrm>
          <a:prstGeom prst="rect">
            <a:avLst/>
          </a:prstGeom>
          <a:solidFill>
            <a:schemeClr val="accent1"/>
          </a:solidFill>
          <a:ln w="9525" algn="ctr">
            <a:noFill/>
            <a:miter lim="800000"/>
            <a:headEnd/>
            <a:tailEnd/>
          </a:ln>
        </p:spPr>
        <p:txBody>
          <a:bodyPr wrap="none" anchor="ctr"/>
          <a:lstStyle/>
          <a:p>
            <a:pPr algn="ctr" eaLnBrk="0" hangingPunct="0"/>
            <a:r>
              <a:rPr lang="en-US" sz="900" b="0" dirty="0" smtClean="0">
                <a:solidFill>
                  <a:schemeClr val="bg1"/>
                </a:solidFill>
              </a:rPr>
              <a:t>2.0</a:t>
            </a:r>
          </a:p>
        </p:txBody>
      </p:sp>
      <p:sp>
        <p:nvSpPr>
          <p:cNvPr id="90" name="Rechteck 26"/>
          <p:cNvSpPr>
            <a:spLocks noChangeArrowheads="1"/>
          </p:cNvSpPr>
          <p:nvPr/>
        </p:nvSpPr>
        <p:spPr bwMode="auto">
          <a:xfrm>
            <a:off x="2464391" y="1436786"/>
            <a:ext cx="5560098" cy="288000"/>
          </a:xfrm>
          <a:prstGeom prst="rect">
            <a:avLst/>
          </a:prstGeom>
          <a:solidFill>
            <a:schemeClr val="tx2"/>
          </a:solidFill>
          <a:ln w="6350" algn="ctr">
            <a:solidFill>
              <a:schemeClr val="tx2"/>
            </a:solidFill>
            <a:miter lim="800000"/>
            <a:headEnd/>
            <a:tailEnd/>
          </a:ln>
          <a:effectLst/>
        </p:spPr>
        <p:txBody>
          <a:bodyPr lIns="54000" tIns="54000" rIns="54000" bIns="54000" anchor="ctr" anchorCtr="1"/>
          <a:lstStyle/>
          <a:p>
            <a:pPr marL="0" lvl="1" indent="-177800" defTabSz="762000" fontAlgn="base">
              <a:lnSpc>
                <a:spcPct val="95000"/>
              </a:lnSpc>
              <a:spcBef>
                <a:spcPct val="100000"/>
              </a:spcBef>
              <a:spcAft>
                <a:spcPct val="0"/>
              </a:spcAft>
              <a:buClr>
                <a:srgbClr val="0C2D83"/>
              </a:buClr>
              <a:buSzPct val="85000"/>
              <a:tabLst>
                <a:tab pos="5829300" algn="l"/>
              </a:tabLst>
              <a:defRPr/>
            </a:pPr>
            <a:r>
              <a:rPr lang="en-US" sz="900" b="1" dirty="0" smtClean="0">
                <a:solidFill>
                  <a:prstClr val="white"/>
                </a:solidFill>
              </a:rPr>
              <a:t>Schematic structure of the measures area</a:t>
            </a:r>
          </a:p>
        </p:txBody>
      </p:sp>
      <p:sp>
        <p:nvSpPr>
          <p:cNvPr id="91" name="Rechteck 26"/>
          <p:cNvSpPr>
            <a:spLocks noChangeArrowheads="1"/>
          </p:cNvSpPr>
          <p:nvPr/>
        </p:nvSpPr>
        <p:spPr bwMode="auto">
          <a:xfrm>
            <a:off x="8322358" y="1436786"/>
            <a:ext cx="1087530" cy="288000"/>
          </a:xfrm>
          <a:prstGeom prst="rect">
            <a:avLst/>
          </a:prstGeom>
          <a:solidFill>
            <a:schemeClr val="tx2"/>
          </a:solidFill>
          <a:ln w="6350" algn="ctr">
            <a:noFill/>
            <a:miter lim="800000"/>
            <a:headEnd/>
            <a:tailEnd/>
          </a:ln>
          <a:effectLst/>
        </p:spPr>
        <p:txBody>
          <a:bodyPr lIns="54000" tIns="54000" rIns="54000" bIns="54000" anchor="ctr" anchorCtr="1"/>
          <a:lstStyle/>
          <a:p>
            <a:pPr marL="0" lvl="1" indent="-177800" defTabSz="762000" fontAlgn="base">
              <a:lnSpc>
                <a:spcPct val="95000"/>
              </a:lnSpc>
              <a:spcBef>
                <a:spcPct val="100000"/>
              </a:spcBef>
              <a:spcAft>
                <a:spcPct val="0"/>
              </a:spcAft>
              <a:buClr>
                <a:srgbClr val="0C2D83"/>
              </a:buClr>
              <a:buSzPct val="85000"/>
              <a:tabLst>
                <a:tab pos="5829300" algn="l"/>
              </a:tabLst>
              <a:defRPr/>
            </a:pPr>
            <a:r>
              <a:rPr lang="en-US" sz="900" b="1" dirty="0" smtClean="0">
                <a:solidFill>
                  <a:prstClr val="white"/>
                </a:solidFill>
              </a:rPr>
              <a:t>Complexity</a:t>
            </a:r>
          </a:p>
        </p:txBody>
      </p:sp>
      <p:sp>
        <p:nvSpPr>
          <p:cNvPr id="92" name="Rechteck 63"/>
          <p:cNvSpPr/>
          <p:nvPr/>
        </p:nvSpPr>
        <p:spPr>
          <a:xfrm>
            <a:off x="3096186" y="1824038"/>
            <a:ext cx="4241749" cy="3821525"/>
          </a:xfrm>
          <a:prstGeom prst="rect">
            <a:avLst/>
          </a:prstGeom>
          <a:noFill/>
          <a:ln w="19050">
            <a:solidFill>
              <a:srgbClr val="BC204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93" name="Picture 2"/>
          <p:cNvPicPr>
            <a:picLocks noChangeAspect="1" noChangeArrowheads="1"/>
          </p:cNvPicPr>
          <p:nvPr/>
        </p:nvPicPr>
        <p:blipFill>
          <a:blip r:embed="rId5" cstate="print"/>
          <a:srcRect/>
          <a:stretch>
            <a:fillRect/>
          </a:stretch>
        </p:blipFill>
        <p:spPr bwMode="auto">
          <a:xfrm>
            <a:off x="3143103" y="1874355"/>
            <a:ext cx="1081481" cy="487057"/>
          </a:xfrm>
          <a:prstGeom prst="rect">
            <a:avLst/>
          </a:prstGeom>
          <a:noFill/>
          <a:ln w="9525">
            <a:noFill/>
            <a:miter lim="800000"/>
            <a:headEnd/>
            <a:tailEnd/>
          </a:ln>
          <a:effectLst/>
        </p:spPr>
      </p:pic>
      <p:sp>
        <p:nvSpPr>
          <p:cNvPr id="94" name="Rechteck 93"/>
          <p:cNvSpPr/>
          <p:nvPr/>
        </p:nvSpPr>
        <p:spPr>
          <a:xfrm>
            <a:off x="2461610" y="5781156"/>
            <a:ext cx="1899879" cy="230832"/>
          </a:xfrm>
          <a:prstGeom prst="rect">
            <a:avLst/>
          </a:prstGeom>
        </p:spPr>
        <p:txBody>
          <a:bodyPr wrap="none">
            <a:spAutoFit/>
          </a:bodyPr>
          <a:lstStyle/>
          <a:p>
            <a:r>
              <a:rPr lang="en-US" sz="900" dirty="0" smtClean="0"/>
              <a:t>OOE = Other operating expenses</a:t>
            </a:r>
            <a:endParaRPr lang="en-US" sz="900" dirty="0"/>
          </a:p>
        </p:txBody>
      </p:sp>
      <p:sp>
        <p:nvSpPr>
          <p:cNvPr id="98" name="Rechteck 97"/>
          <p:cNvSpPr/>
          <p:nvPr/>
        </p:nvSpPr>
        <p:spPr>
          <a:xfrm>
            <a:off x="-1292888" y="5390934"/>
            <a:ext cx="1190625" cy="658145"/>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b="1" dirty="0" smtClean="0">
                <a:solidFill>
                  <a:schemeClr val="bg1"/>
                </a:solidFill>
              </a:rPr>
              <a:t>TrAction Tool</a:t>
            </a:r>
            <a:r>
              <a:rPr lang="en-US" sz="900" dirty="0" smtClean="0">
                <a:solidFill>
                  <a:schemeClr val="bg1"/>
                </a:solidFill>
              </a:rPr>
              <a:t/>
            </a:r>
            <a:br>
              <a:rPr lang="en-US" sz="900" dirty="0" smtClean="0">
                <a:solidFill>
                  <a:schemeClr val="bg1"/>
                </a:solidFill>
              </a:rPr>
            </a:br>
            <a:endParaRPr lang="en-US" sz="900" dirty="0" smtClean="0">
              <a:solidFill>
                <a:schemeClr val="bg1"/>
              </a:solidFill>
            </a:endParaRPr>
          </a:p>
          <a:p>
            <a:pPr algn="ctr"/>
            <a:r>
              <a:rPr lang="en-US" sz="900" dirty="0" smtClean="0">
                <a:solidFill>
                  <a:schemeClr val="bg1"/>
                </a:solidFill>
                <a:sym typeface="Wingdings" panose="05000000000000000000" pitchFamily="2" charset="2"/>
              </a:rPr>
              <a:t> Find presentation @ Title page</a:t>
            </a:r>
            <a:r>
              <a:rPr lang="en-US" sz="900" dirty="0" smtClean="0">
                <a:solidFill>
                  <a:schemeClr val="bg1"/>
                </a:solidFill>
              </a:rPr>
              <a:t> </a:t>
            </a:r>
          </a:p>
        </p:txBody>
      </p:sp>
      <p:sp>
        <p:nvSpPr>
          <p:cNvPr id="96" name="Rectangle 4"/>
          <p:cNvSpPr>
            <a:spLocks noChangeArrowheads="1"/>
          </p:cNvSpPr>
          <p:nvPr>
            <p:custDataLst>
              <p:tags r:id="rId2"/>
            </p:custDataLst>
          </p:nvPr>
        </p:nvSpPr>
        <p:spPr bwMode="auto">
          <a:xfrm>
            <a:off x="7240079" y="119363"/>
            <a:ext cx="2006055" cy="9436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TrAction is a global project management tool. For the distribution in your region please refer to following link:</a:t>
            </a:r>
            <a:br>
              <a:rPr lang="en-US" sz="900" dirty="0" smtClean="0">
                <a:solidFill>
                  <a:schemeClr val="bg1"/>
                </a:solidFill>
              </a:rPr>
            </a:br>
            <a:r>
              <a:rPr lang="en-US" sz="900" u="sng" dirty="0">
                <a:hlinkClick r:id="rId6"/>
              </a:rPr>
              <a:t>https://</a:t>
            </a:r>
            <a:r>
              <a:rPr lang="en-US" sz="900" u="sng" dirty="0" smtClean="0">
                <a:hlinkClick r:id="rId6"/>
              </a:rPr>
              <a:t>www.kpmgspectrum.com/content/Spectrum/en/Operating-Intelligence/TrAction.html</a:t>
            </a:r>
            <a:r>
              <a:rPr lang="en-US" sz="900" u="sng" dirty="0" smtClean="0"/>
              <a:t> </a:t>
            </a:r>
            <a:endParaRPr lang="en-US" sz="900" dirty="0"/>
          </a:p>
        </p:txBody>
      </p:sp>
    </p:spTree>
    <p:extLst>
      <p:ext uri="{BB962C8B-B14F-4D97-AF65-F5344CB8AC3E}">
        <p14:creationId xmlns:p14="http://schemas.microsoft.com/office/powerpoint/2010/main" val="3096389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TrAction can be introduced quickly, is flexible and can be operated intuitively</a:t>
            </a:r>
          </a:p>
        </p:txBody>
      </p:sp>
      <p:sp>
        <p:nvSpPr>
          <p:cNvPr id="4" name="Titel 3"/>
          <p:cNvSpPr>
            <a:spLocks noGrp="1"/>
          </p:cNvSpPr>
          <p:nvPr>
            <p:ph type="title"/>
          </p:nvPr>
        </p:nvSpPr>
        <p:spPr/>
        <p:txBody>
          <a:bodyPr/>
          <a:lstStyle/>
          <a:p>
            <a:r>
              <a:rPr lang="en-US" dirty="0" smtClean="0"/>
              <a:t>7. How can an effective monitoring be guaranteed? (4/5)</a:t>
            </a:r>
            <a:br>
              <a:rPr lang="en-US" dirty="0" smtClean="0"/>
            </a:br>
            <a:r>
              <a:rPr lang="en-US" dirty="0" smtClean="0"/>
              <a:t>Metrics management with TrAction</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pic>
        <p:nvPicPr>
          <p:cNvPr id="95" name="Picture 17"/>
          <p:cNvPicPr>
            <a:picLocks noChangeArrowheads="1"/>
          </p:cNvPicPr>
          <p:nvPr/>
        </p:nvPicPr>
        <p:blipFill>
          <a:blip r:embed="rId4" cstate="print"/>
          <a:srcRect/>
          <a:stretch>
            <a:fillRect/>
          </a:stretch>
        </p:blipFill>
        <p:spPr bwMode="gray">
          <a:xfrm>
            <a:off x="2467189" y="1477073"/>
            <a:ext cx="2851200" cy="1753010"/>
          </a:xfrm>
          <a:prstGeom prst="rect">
            <a:avLst/>
          </a:prstGeom>
          <a:noFill/>
          <a:ln w="6350" algn="ctr">
            <a:solidFill>
              <a:schemeClr val="tx2"/>
            </a:solidFill>
            <a:miter lim="800000"/>
            <a:headEnd/>
            <a:tailEnd/>
          </a:ln>
        </p:spPr>
      </p:pic>
      <p:sp>
        <p:nvSpPr>
          <p:cNvPr id="96" name="Text Box 10"/>
          <p:cNvSpPr txBox="1">
            <a:spLocks noChangeArrowheads="1"/>
          </p:cNvSpPr>
          <p:nvPr/>
        </p:nvSpPr>
        <p:spPr bwMode="gray">
          <a:xfrm>
            <a:off x="2459988" y="1431192"/>
            <a:ext cx="2851200" cy="138499"/>
          </a:xfrm>
          <a:prstGeom prst="rect">
            <a:avLst/>
          </a:prstGeom>
          <a:solidFill>
            <a:schemeClr val="tx2"/>
          </a:solidFill>
          <a:ln w="9525" algn="ctr">
            <a:solidFill>
              <a:schemeClr val="tx2"/>
            </a:solidFill>
            <a:miter lim="800000"/>
            <a:headEnd/>
            <a:tailEnd/>
          </a:ln>
        </p:spPr>
        <p:txBody>
          <a:bodyPr wrap="square" lIns="0" tIns="0" rIns="0" bIns="0">
            <a:spAutoFit/>
          </a:bodyPr>
          <a:lstStyle/>
          <a:p>
            <a:pPr algn="ctr">
              <a:defRPr/>
            </a:pPr>
            <a:r>
              <a:rPr lang="en-US" sz="900" b="1" dirty="0" smtClean="0">
                <a:solidFill>
                  <a:schemeClr val="bg1"/>
                </a:solidFill>
                <a:latin typeface="+mn-lt"/>
              </a:rPr>
              <a:t>Individual configuration</a:t>
            </a:r>
            <a:endParaRPr lang="en-US" sz="900" b="1" dirty="0">
              <a:solidFill>
                <a:schemeClr val="bg1"/>
              </a:solidFill>
              <a:latin typeface="+mn-lt"/>
            </a:endParaRPr>
          </a:p>
        </p:txBody>
      </p:sp>
      <p:pic>
        <p:nvPicPr>
          <p:cNvPr id="97" name="Picture 3"/>
          <p:cNvPicPr>
            <a:picLocks noChangeArrowheads="1"/>
          </p:cNvPicPr>
          <p:nvPr/>
        </p:nvPicPr>
        <p:blipFill>
          <a:blip r:embed="rId5" cstate="print"/>
          <a:srcRect/>
          <a:stretch>
            <a:fillRect/>
          </a:stretch>
        </p:blipFill>
        <p:spPr bwMode="gray">
          <a:xfrm>
            <a:off x="3011010" y="1903209"/>
            <a:ext cx="2851200" cy="1753010"/>
          </a:xfrm>
          <a:prstGeom prst="rect">
            <a:avLst/>
          </a:prstGeom>
          <a:noFill/>
          <a:ln w="6350" algn="ctr">
            <a:solidFill>
              <a:schemeClr val="tx2"/>
            </a:solidFill>
            <a:miter lim="800000"/>
            <a:headEnd/>
            <a:tailEnd/>
          </a:ln>
        </p:spPr>
      </p:pic>
      <p:sp>
        <p:nvSpPr>
          <p:cNvPr id="98" name="Text Box 11"/>
          <p:cNvSpPr txBox="1">
            <a:spLocks noChangeArrowheads="1"/>
          </p:cNvSpPr>
          <p:nvPr/>
        </p:nvSpPr>
        <p:spPr bwMode="gray">
          <a:xfrm>
            <a:off x="3010249" y="1856251"/>
            <a:ext cx="2851200" cy="138499"/>
          </a:xfrm>
          <a:prstGeom prst="rect">
            <a:avLst/>
          </a:prstGeom>
          <a:solidFill>
            <a:schemeClr val="tx2"/>
          </a:solidFill>
          <a:ln w="9525" algn="ctr">
            <a:solidFill>
              <a:schemeClr val="tx2"/>
            </a:solidFill>
            <a:miter lim="800000"/>
            <a:headEnd/>
            <a:tailEnd/>
          </a:ln>
        </p:spPr>
        <p:txBody>
          <a:bodyPr wrap="square" lIns="0" tIns="0" rIns="0" bIns="0">
            <a:spAutoFit/>
          </a:bodyPr>
          <a:lstStyle/>
          <a:p>
            <a:pPr algn="ctr">
              <a:defRPr/>
            </a:pPr>
            <a:r>
              <a:rPr lang="en-US" sz="900" b="1" dirty="0" smtClean="0">
                <a:solidFill>
                  <a:schemeClr val="bg1"/>
                </a:solidFill>
                <a:latin typeface="+mn-lt"/>
              </a:rPr>
              <a:t>Responsibilities &amp; Milestones</a:t>
            </a:r>
            <a:endParaRPr lang="en-US" sz="900" b="1" dirty="0">
              <a:solidFill>
                <a:schemeClr val="bg1"/>
              </a:solidFill>
              <a:latin typeface="+mn-lt"/>
            </a:endParaRPr>
          </a:p>
        </p:txBody>
      </p:sp>
      <p:pic>
        <p:nvPicPr>
          <p:cNvPr id="99" name="Picture 23"/>
          <p:cNvPicPr>
            <a:picLocks noChangeArrowheads="1"/>
          </p:cNvPicPr>
          <p:nvPr/>
        </p:nvPicPr>
        <p:blipFill>
          <a:blip r:embed="rId6" cstate="print"/>
          <a:srcRect/>
          <a:stretch>
            <a:fillRect/>
          </a:stretch>
        </p:blipFill>
        <p:spPr bwMode="gray">
          <a:xfrm>
            <a:off x="6035723" y="3889381"/>
            <a:ext cx="2851200" cy="1753010"/>
          </a:xfrm>
          <a:prstGeom prst="rect">
            <a:avLst/>
          </a:prstGeom>
          <a:noFill/>
          <a:ln w="6350" algn="ctr">
            <a:solidFill>
              <a:schemeClr val="tx2"/>
            </a:solidFill>
            <a:miter lim="800000"/>
            <a:headEnd/>
            <a:tailEnd/>
          </a:ln>
        </p:spPr>
      </p:pic>
      <p:sp>
        <p:nvSpPr>
          <p:cNvPr id="100" name="Text Box 13"/>
          <p:cNvSpPr txBox="1">
            <a:spLocks noChangeArrowheads="1"/>
          </p:cNvSpPr>
          <p:nvPr/>
        </p:nvSpPr>
        <p:spPr bwMode="gray">
          <a:xfrm>
            <a:off x="6030960" y="3821755"/>
            <a:ext cx="2851200" cy="138499"/>
          </a:xfrm>
          <a:prstGeom prst="rect">
            <a:avLst/>
          </a:prstGeom>
          <a:solidFill>
            <a:schemeClr val="tx2"/>
          </a:solidFill>
          <a:ln w="9525" algn="ctr">
            <a:solidFill>
              <a:schemeClr val="tx2"/>
            </a:solidFill>
            <a:miter lim="800000"/>
            <a:headEnd/>
            <a:tailEnd/>
          </a:ln>
        </p:spPr>
        <p:txBody>
          <a:bodyPr wrap="square" lIns="0" tIns="0" rIns="0" bIns="0">
            <a:spAutoFit/>
          </a:bodyPr>
          <a:lstStyle/>
          <a:p>
            <a:pPr algn="ctr">
              <a:defRPr/>
            </a:pPr>
            <a:r>
              <a:rPr lang="en-US" sz="900" b="1" dirty="0" smtClean="0">
                <a:solidFill>
                  <a:schemeClr val="bg1"/>
                </a:solidFill>
              </a:rPr>
              <a:t>Quantified effects</a:t>
            </a:r>
            <a:endParaRPr lang="en-US" sz="900" b="1" dirty="0">
              <a:solidFill>
                <a:schemeClr val="bg1"/>
              </a:solidFill>
            </a:endParaRPr>
          </a:p>
        </p:txBody>
      </p:sp>
      <p:pic>
        <p:nvPicPr>
          <p:cNvPr id="101" name="Picture 18"/>
          <p:cNvPicPr>
            <a:picLocks noChangeArrowheads="1"/>
          </p:cNvPicPr>
          <p:nvPr/>
        </p:nvPicPr>
        <p:blipFill>
          <a:blip r:embed="rId7" cstate="print"/>
          <a:srcRect/>
          <a:stretch>
            <a:fillRect/>
          </a:stretch>
        </p:blipFill>
        <p:spPr bwMode="gray">
          <a:xfrm>
            <a:off x="6529654" y="4284546"/>
            <a:ext cx="2851200" cy="1753010"/>
          </a:xfrm>
          <a:prstGeom prst="rect">
            <a:avLst/>
          </a:prstGeom>
          <a:noFill/>
          <a:ln w="6350" algn="ctr">
            <a:solidFill>
              <a:schemeClr val="tx2"/>
            </a:solidFill>
            <a:miter lim="800000"/>
            <a:headEnd/>
            <a:tailEnd/>
          </a:ln>
        </p:spPr>
      </p:pic>
      <p:sp>
        <p:nvSpPr>
          <p:cNvPr id="102" name="Rechteck 48"/>
          <p:cNvSpPr/>
          <p:nvPr/>
        </p:nvSpPr>
        <p:spPr>
          <a:xfrm>
            <a:off x="7413902" y="4731002"/>
            <a:ext cx="1935615" cy="128104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03" name="Picture 2"/>
          <p:cNvPicPr>
            <a:picLocks noChangeAspect="1" noChangeArrowheads="1"/>
          </p:cNvPicPr>
          <p:nvPr/>
        </p:nvPicPr>
        <p:blipFill>
          <a:blip r:embed="rId8" cstate="print"/>
          <a:srcRect l="5316" r="5501"/>
          <a:stretch>
            <a:fillRect/>
          </a:stretch>
        </p:blipFill>
        <p:spPr bwMode="auto">
          <a:xfrm>
            <a:off x="8473479" y="5423966"/>
            <a:ext cx="833809" cy="539388"/>
          </a:xfrm>
          <a:prstGeom prst="rect">
            <a:avLst/>
          </a:prstGeom>
          <a:noFill/>
          <a:ln w="9525">
            <a:solidFill>
              <a:schemeClr val="tx2"/>
            </a:solidFill>
            <a:miter lim="800000"/>
            <a:headEnd/>
            <a:tailEnd/>
          </a:ln>
        </p:spPr>
      </p:pic>
      <p:pic>
        <p:nvPicPr>
          <p:cNvPr id="104" name="Picture 3"/>
          <p:cNvPicPr>
            <a:picLocks noChangeAspect="1" noChangeArrowheads="1"/>
          </p:cNvPicPr>
          <p:nvPr/>
        </p:nvPicPr>
        <p:blipFill>
          <a:blip r:embed="rId9" cstate="print"/>
          <a:srcRect l="5586" r="5452"/>
          <a:stretch>
            <a:fillRect/>
          </a:stretch>
        </p:blipFill>
        <p:spPr bwMode="auto">
          <a:xfrm>
            <a:off x="7479307" y="4823993"/>
            <a:ext cx="831735" cy="539388"/>
          </a:xfrm>
          <a:prstGeom prst="rect">
            <a:avLst/>
          </a:prstGeom>
          <a:noFill/>
          <a:ln w="9525">
            <a:solidFill>
              <a:schemeClr val="tx2"/>
            </a:solidFill>
            <a:miter lim="800000"/>
            <a:headEnd/>
            <a:tailEnd/>
          </a:ln>
        </p:spPr>
      </p:pic>
      <p:pic>
        <p:nvPicPr>
          <p:cNvPr id="105" name="Picture 4"/>
          <p:cNvPicPr>
            <a:picLocks noChangeAspect="1" noChangeArrowheads="1"/>
          </p:cNvPicPr>
          <p:nvPr/>
        </p:nvPicPr>
        <p:blipFill>
          <a:blip r:embed="rId10" cstate="print"/>
          <a:srcRect l="4940" r="5113"/>
          <a:stretch>
            <a:fillRect/>
          </a:stretch>
        </p:blipFill>
        <p:spPr bwMode="auto">
          <a:xfrm>
            <a:off x="7479307" y="5423966"/>
            <a:ext cx="840948" cy="539388"/>
          </a:xfrm>
          <a:prstGeom prst="rect">
            <a:avLst/>
          </a:prstGeom>
          <a:noFill/>
          <a:ln w="9525">
            <a:solidFill>
              <a:schemeClr val="tx2"/>
            </a:solidFill>
            <a:miter lim="800000"/>
            <a:headEnd/>
            <a:tailEnd/>
          </a:ln>
        </p:spPr>
      </p:pic>
      <p:sp>
        <p:nvSpPr>
          <p:cNvPr id="107" name="Text Box 15"/>
          <p:cNvSpPr txBox="1">
            <a:spLocks noChangeArrowheads="1"/>
          </p:cNvSpPr>
          <p:nvPr/>
        </p:nvSpPr>
        <p:spPr bwMode="gray">
          <a:xfrm>
            <a:off x="6529654" y="4254067"/>
            <a:ext cx="2851200" cy="138499"/>
          </a:xfrm>
          <a:prstGeom prst="rect">
            <a:avLst/>
          </a:prstGeom>
          <a:solidFill>
            <a:schemeClr val="tx2"/>
          </a:solidFill>
          <a:ln w="9525" algn="ctr">
            <a:solidFill>
              <a:schemeClr val="tx2"/>
            </a:solidFill>
            <a:miter lim="800000"/>
            <a:headEnd/>
            <a:tailEnd/>
          </a:ln>
        </p:spPr>
        <p:txBody>
          <a:bodyPr wrap="square" lIns="0" tIns="0" rIns="0" bIns="0">
            <a:spAutoFit/>
          </a:bodyPr>
          <a:lstStyle/>
          <a:p>
            <a:pPr algn="ctr">
              <a:defRPr/>
            </a:pPr>
            <a:r>
              <a:rPr lang="en-US" sz="900" b="1" dirty="0" smtClean="0">
                <a:solidFill>
                  <a:schemeClr val="bg1"/>
                </a:solidFill>
              </a:rPr>
              <a:t>Automated reports</a:t>
            </a:r>
            <a:endParaRPr lang="en-US" sz="900" b="1" dirty="0">
              <a:solidFill>
                <a:schemeClr val="bg1"/>
              </a:solidFill>
            </a:endParaRPr>
          </a:p>
        </p:txBody>
      </p:sp>
      <p:pic>
        <p:nvPicPr>
          <p:cNvPr id="108" name="Picture 5"/>
          <p:cNvPicPr>
            <a:picLocks noChangeAspect="1" noChangeArrowheads="1"/>
          </p:cNvPicPr>
          <p:nvPr/>
        </p:nvPicPr>
        <p:blipFill>
          <a:blip r:embed="rId11" cstate="print"/>
          <a:srcRect l="5501" r="5316"/>
          <a:stretch>
            <a:fillRect/>
          </a:stretch>
        </p:blipFill>
        <p:spPr bwMode="auto">
          <a:xfrm>
            <a:off x="8473479" y="4823993"/>
            <a:ext cx="833809" cy="539388"/>
          </a:xfrm>
          <a:prstGeom prst="rect">
            <a:avLst/>
          </a:prstGeom>
          <a:solidFill>
            <a:srgbClr val="007C92"/>
          </a:solidFill>
          <a:ln w="9525">
            <a:solidFill>
              <a:schemeClr val="tx2"/>
            </a:solidFill>
            <a:miter lim="800000"/>
            <a:headEnd/>
            <a:tailEnd/>
          </a:ln>
        </p:spPr>
      </p:pic>
      <p:sp>
        <p:nvSpPr>
          <p:cNvPr id="109" name="Rectangle 84"/>
          <p:cNvSpPr>
            <a:spLocks noChangeArrowheads="1"/>
          </p:cNvSpPr>
          <p:nvPr/>
        </p:nvSpPr>
        <p:spPr bwMode="gray">
          <a:xfrm>
            <a:off x="6030960" y="1431192"/>
            <a:ext cx="3386090" cy="2225221"/>
          </a:xfrm>
          <a:prstGeom prst="rect">
            <a:avLst/>
          </a:prstGeom>
          <a:noFill/>
          <a:ln w="6350">
            <a:noFill/>
            <a:miter lim="800000"/>
            <a:headEnd/>
            <a:tailEnd/>
          </a:ln>
        </p:spPr>
        <p:txBody>
          <a:bodyPr lIns="0" tIns="0" rIns="0" bIns="0" anchor="t" anchorCtr="0"/>
          <a:lstStyle/>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Web-based: </a:t>
            </a:r>
            <a:r>
              <a:rPr lang="en-US" sz="900" b="0" dirty="0" smtClean="0">
                <a:cs typeface="Arial" pitchFamily="34" charset="0"/>
              </a:rPr>
              <a:t>Immediate access, </a:t>
            </a:r>
            <a:r>
              <a:rPr lang="en-US" sz="900" dirty="0" smtClean="0">
                <a:cs typeface="Arial" pitchFamily="34" charset="0"/>
              </a:rPr>
              <a:t>no implementation expenses, central data storage</a:t>
            </a:r>
            <a:endParaRPr lang="en-US" sz="900" b="0" dirty="0" smtClean="0">
              <a:cs typeface="Arial" pitchFamily="34" charset="0"/>
            </a:endParaRP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Individual configuration: </a:t>
            </a:r>
            <a:r>
              <a:rPr lang="en-US" sz="900" b="0" dirty="0" smtClean="0">
                <a:cs typeface="Arial" pitchFamily="34" charset="0"/>
              </a:rPr>
              <a:t>Adjustment of the structure and access rights</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Intuitive operation: </a:t>
            </a:r>
            <a:r>
              <a:rPr lang="en-US" sz="900" b="0" dirty="0" smtClean="0">
                <a:solidFill>
                  <a:srgbClr val="000000"/>
                </a:solidFill>
                <a:cs typeface="Arial" pitchFamily="34" charset="0"/>
              </a:rPr>
              <a:t>Rapid user acceptance</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rgbClr val="00338D"/>
                </a:solidFill>
                <a:cs typeface="Arial" pitchFamily="34" charset="0"/>
              </a:rPr>
              <a:t>Responsibilities:</a:t>
            </a:r>
            <a:r>
              <a:rPr lang="en-US" sz="900" b="1" dirty="0" smtClean="0">
                <a:solidFill>
                  <a:srgbClr val="000000"/>
                </a:solidFill>
                <a:cs typeface="Arial" pitchFamily="34" charset="0"/>
              </a:rPr>
              <a:t> </a:t>
            </a:r>
            <a:r>
              <a:rPr lang="en-US" sz="900" b="0" dirty="0" smtClean="0">
                <a:cs typeface="Arial" pitchFamily="34" charset="0"/>
              </a:rPr>
              <a:t>Clearly defined areas of responsibility and central register of activities</a:t>
            </a:r>
            <a:endParaRPr lang="en-US" sz="900" b="0" dirty="0" smtClean="0">
              <a:solidFill>
                <a:srgbClr val="000000"/>
              </a:solidFill>
              <a:cs typeface="Arial" pitchFamily="34" charset="0"/>
            </a:endParaRPr>
          </a:p>
        </p:txBody>
      </p:sp>
      <p:sp>
        <p:nvSpPr>
          <p:cNvPr id="110" name="Rectangle 84"/>
          <p:cNvSpPr>
            <a:spLocks noChangeArrowheads="1"/>
          </p:cNvSpPr>
          <p:nvPr/>
        </p:nvSpPr>
        <p:spPr bwMode="gray">
          <a:xfrm>
            <a:off x="2455580" y="3958117"/>
            <a:ext cx="3371547" cy="2058379"/>
          </a:xfrm>
          <a:prstGeom prst="rect">
            <a:avLst/>
          </a:prstGeom>
          <a:noFill/>
          <a:ln w="6350">
            <a:noFill/>
            <a:miter lim="800000"/>
            <a:headEnd/>
            <a:tailEnd/>
          </a:ln>
        </p:spPr>
        <p:txBody>
          <a:bodyPr lIns="0" tIns="0" rIns="0" bIns="0" anchor="t" anchorCtr="0"/>
          <a:lstStyle/>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rgbClr val="00338D"/>
                </a:solidFill>
                <a:cs typeface="Arial" pitchFamily="34" charset="0"/>
              </a:rPr>
              <a:t>Transparency: </a:t>
            </a:r>
            <a:r>
              <a:rPr lang="en-US" sz="900" b="0" dirty="0" smtClean="0">
                <a:cs typeface="Arial" pitchFamily="34" charset="0"/>
              </a:rPr>
              <a:t>Defined milestones and quantified effects</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Reports: </a:t>
            </a:r>
            <a:r>
              <a:rPr lang="en-US" sz="900" b="0" dirty="0" smtClean="0">
                <a:cs typeface="Arial" pitchFamily="34" charset="0"/>
              </a:rPr>
              <a:t>Automatic reporting</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Alerts: </a:t>
            </a:r>
            <a:r>
              <a:rPr lang="en-US" sz="900" b="0" dirty="0" smtClean="0">
                <a:cs typeface="Arial" pitchFamily="34" charset="0"/>
              </a:rPr>
              <a:t>Automated reminders, statistics and evaluations</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Document filing: </a:t>
            </a:r>
            <a:r>
              <a:rPr lang="en-US" sz="900" b="0" dirty="0" smtClean="0">
                <a:cs typeface="Arial" pitchFamily="34" charset="0"/>
              </a:rPr>
              <a:t>Central access</a:t>
            </a:r>
          </a:p>
          <a:p>
            <a:pPr marL="216000" lvl="2" indent="-216000">
              <a:spcBef>
                <a:spcPts val="600"/>
              </a:spcBef>
              <a:spcAft>
                <a:spcPts val="0"/>
              </a:spcAft>
              <a:buClr>
                <a:schemeClr val="tx2"/>
              </a:buClr>
              <a:buSzPct val="100000"/>
              <a:buFont typeface="Univers for KPMG Light" panose="020B0403020202020204" pitchFamily="34" charset="0"/>
              <a:buChar char="—"/>
              <a:defRPr/>
            </a:pPr>
            <a:r>
              <a:rPr lang="en-US" sz="900" b="1" dirty="0" smtClean="0">
                <a:solidFill>
                  <a:schemeClr val="tx2"/>
                </a:solidFill>
                <a:cs typeface="Arial" pitchFamily="34" charset="0"/>
              </a:rPr>
              <a:t>Low licensing costs:</a:t>
            </a:r>
            <a:r>
              <a:rPr lang="en-US" sz="900" dirty="0" smtClean="0">
                <a:solidFill>
                  <a:schemeClr val="tx2"/>
                </a:solidFill>
                <a:cs typeface="Arial" pitchFamily="34" charset="0"/>
              </a:rPr>
              <a:t> </a:t>
            </a:r>
            <a:r>
              <a:rPr lang="en-US" sz="900" dirty="0" smtClean="0">
                <a:cs typeface="Arial" pitchFamily="34" charset="0"/>
              </a:rPr>
              <a:t>Low operating costs</a:t>
            </a:r>
            <a:endParaRPr lang="en-US" sz="900" b="0" dirty="0" smtClean="0">
              <a:cs typeface="Arial" pitchFamily="34" charset="0"/>
            </a:endParaRPr>
          </a:p>
        </p:txBody>
      </p:sp>
      <p:sp>
        <p:nvSpPr>
          <p:cNvPr id="111" name="Rechteck 110"/>
          <p:cNvSpPr/>
          <p:nvPr/>
        </p:nvSpPr>
        <p:spPr>
          <a:xfrm rot="1551851">
            <a:off x="2558225" y="231172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12" name="Rechteck 111"/>
          <p:cNvSpPr/>
          <p:nvPr/>
        </p:nvSpPr>
        <p:spPr>
          <a:xfrm rot="1551851">
            <a:off x="6132005" y="484156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25" name="Rechteck 24"/>
          <p:cNvSpPr/>
          <p:nvPr/>
        </p:nvSpPr>
        <p:spPr>
          <a:xfrm>
            <a:off x="-1292888" y="5390934"/>
            <a:ext cx="1190625" cy="658145"/>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b="1" dirty="0" smtClean="0">
                <a:solidFill>
                  <a:schemeClr val="bg1"/>
                </a:solidFill>
              </a:rPr>
              <a:t>TrAction Tool</a:t>
            </a:r>
            <a:r>
              <a:rPr lang="en-US" sz="900" dirty="0" smtClean="0">
                <a:solidFill>
                  <a:schemeClr val="bg1"/>
                </a:solidFill>
              </a:rPr>
              <a:t/>
            </a:r>
            <a:br>
              <a:rPr lang="en-US" sz="900" dirty="0" smtClean="0">
                <a:solidFill>
                  <a:schemeClr val="bg1"/>
                </a:solidFill>
              </a:rPr>
            </a:br>
            <a:endParaRPr lang="en-US" sz="900" dirty="0" smtClean="0">
              <a:solidFill>
                <a:schemeClr val="bg1"/>
              </a:solidFill>
            </a:endParaRPr>
          </a:p>
          <a:p>
            <a:pPr algn="ctr"/>
            <a:r>
              <a:rPr lang="en-US" sz="900" dirty="0" smtClean="0">
                <a:solidFill>
                  <a:schemeClr val="bg1"/>
                </a:solidFill>
                <a:sym typeface="Wingdings" panose="05000000000000000000" pitchFamily="2" charset="2"/>
              </a:rPr>
              <a:t> Find presentation @ Title page</a:t>
            </a:r>
            <a:r>
              <a:rPr lang="en-US" sz="900" dirty="0" smtClean="0">
                <a:solidFill>
                  <a:schemeClr val="bg1"/>
                </a:solidFill>
              </a:rPr>
              <a:t> </a:t>
            </a:r>
          </a:p>
        </p:txBody>
      </p:sp>
      <p:sp>
        <p:nvSpPr>
          <p:cNvPr id="24" name="Rectangle 4"/>
          <p:cNvSpPr>
            <a:spLocks noChangeArrowheads="1"/>
          </p:cNvSpPr>
          <p:nvPr>
            <p:custDataLst>
              <p:tags r:id="rId1"/>
            </p:custDataLst>
          </p:nvPr>
        </p:nvSpPr>
        <p:spPr bwMode="auto">
          <a:xfrm>
            <a:off x="7240079" y="119363"/>
            <a:ext cx="2006055" cy="9436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TrAction is a global project management tool. For the distribution in your region please refer to following link:</a:t>
            </a:r>
            <a:br>
              <a:rPr lang="en-US" sz="900" dirty="0" smtClean="0">
                <a:solidFill>
                  <a:schemeClr val="bg1"/>
                </a:solidFill>
              </a:rPr>
            </a:br>
            <a:r>
              <a:rPr lang="en-US" sz="900" u="sng" dirty="0">
                <a:hlinkClick r:id="rId12"/>
              </a:rPr>
              <a:t>https://</a:t>
            </a:r>
            <a:r>
              <a:rPr lang="en-US" sz="900" u="sng" dirty="0" smtClean="0">
                <a:hlinkClick r:id="rId12"/>
              </a:rPr>
              <a:t>www.kpmgspectrum.com/content/Spectrum/en/Operating-Intelligence/TrAction.html</a:t>
            </a:r>
            <a:r>
              <a:rPr lang="en-US" sz="900" u="sng" dirty="0" smtClean="0"/>
              <a:t> </a:t>
            </a:r>
            <a:endParaRPr lang="en-US" sz="900" dirty="0"/>
          </a:p>
        </p:txBody>
      </p:sp>
    </p:spTree>
    <p:extLst>
      <p:ext uri="{BB962C8B-B14F-4D97-AF65-F5344CB8AC3E}">
        <p14:creationId xmlns:p14="http://schemas.microsoft.com/office/powerpoint/2010/main" val="875579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smtClean="0"/>
              <a:t>Individualized </a:t>
            </a:r>
            <a:r>
              <a:rPr lang="en-US" dirty="0"/>
              <a:t>TrAction reports are generated automatically</a:t>
            </a:r>
          </a:p>
        </p:txBody>
      </p:sp>
      <p:sp>
        <p:nvSpPr>
          <p:cNvPr id="4" name="Titel 3"/>
          <p:cNvSpPr>
            <a:spLocks noGrp="1"/>
          </p:cNvSpPr>
          <p:nvPr>
            <p:ph type="title"/>
          </p:nvPr>
        </p:nvSpPr>
        <p:spPr/>
        <p:txBody>
          <a:bodyPr/>
          <a:lstStyle/>
          <a:p>
            <a:r>
              <a:rPr lang="en-US" dirty="0" smtClean="0"/>
              <a:t>7. How can an effective monitoring be guaranteed? (5/5)</a:t>
            </a:r>
            <a:br>
              <a:rPr lang="en-US" dirty="0" smtClean="0"/>
            </a:br>
            <a:r>
              <a:rPr lang="en-US" dirty="0" smtClean="0"/>
              <a:t>Metrics management with TrAction</a:t>
            </a:r>
            <a:endParaRPr lang="en-US" dirty="0"/>
          </a:p>
        </p:txBody>
      </p:sp>
      <p:sp>
        <p:nvSpPr>
          <p:cNvPr id="3" name="Textplatzhalter 2"/>
          <p:cNvSpPr>
            <a:spLocks noGrp="1"/>
          </p:cNvSpPr>
          <p:nvPr>
            <p:ph type="body" sz="quarter" idx="13"/>
          </p:nvPr>
        </p:nvSpPr>
        <p:spPr/>
        <p:txBody>
          <a:bodyPr/>
          <a:lstStyle/>
          <a:p>
            <a:r>
              <a:rPr lang="en-US" dirty="0" smtClean="0"/>
              <a:t>Synergy Management</a:t>
            </a:r>
            <a:endParaRPr lang="en-US" dirty="0"/>
          </a:p>
        </p:txBody>
      </p:sp>
      <p:grpSp>
        <p:nvGrpSpPr>
          <p:cNvPr id="2" name="Gruppieren 1"/>
          <p:cNvGrpSpPr/>
          <p:nvPr/>
        </p:nvGrpSpPr>
        <p:grpSpPr>
          <a:xfrm>
            <a:off x="2461260" y="1442101"/>
            <a:ext cx="6943660" cy="4552174"/>
            <a:chOff x="2279326" y="1196752"/>
            <a:chExt cx="7468943" cy="4896544"/>
          </a:xfrm>
        </p:grpSpPr>
        <p:pic>
          <p:nvPicPr>
            <p:cNvPr id="5" name="Picture 2"/>
            <p:cNvPicPr>
              <a:picLocks noChangeArrowheads="1"/>
            </p:cNvPicPr>
            <p:nvPr/>
          </p:nvPicPr>
          <p:blipFill>
            <a:blip r:embed="rId4" cstate="print"/>
            <a:srcRect l="5316" r="5501"/>
            <a:stretch>
              <a:fillRect/>
            </a:stretch>
          </p:blipFill>
          <p:spPr bwMode="auto">
            <a:xfrm>
              <a:off x="6147870" y="3717032"/>
              <a:ext cx="3600399" cy="2376264"/>
            </a:xfrm>
            <a:prstGeom prst="rect">
              <a:avLst/>
            </a:prstGeom>
            <a:solidFill>
              <a:srgbClr val="007C92"/>
            </a:solidFill>
            <a:ln w="9525">
              <a:solidFill>
                <a:schemeClr val="tx2"/>
              </a:solidFill>
              <a:miter lim="800000"/>
              <a:headEnd/>
              <a:tailEnd/>
            </a:ln>
          </p:spPr>
        </p:pic>
        <p:pic>
          <p:nvPicPr>
            <p:cNvPr id="7" name="Picture 3"/>
            <p:cNvPicPr>
              <a:picLocks noChangeArrowheads="1"/>
            </p:cNvPicPr>
            <p:nvPr/>
          </p:nvPicPr>
          <p:blipFill>
            <a:blip r:embed="rId5" cstate="print"/>
            <a:srcRect l="5586" r="5452"/>
            <a:stretch>
              <a:fillRect/>
            </a:stretch>
          </p:blipFill>
          <p:spPr bwMode="auto">
            <a:xfrm>
              <a:off x="2279326" y="1196752"/>
              <a:ext cx="3609777" cy="2376264"/>
            </a:xfrm>
            <a:prstGeom prst="rect">
              <a:avLst/>
            </a:prstGeom>
            <a:solidFill>
              <a:srgbClr val="007C92"/>
            </a:solidFill>
            <a:ln w="9525">
              <a:solidFill>
                <a:schemeClr val="tx2"/>
              </a:solidFill>
              <a:miter lim="800000"/>
              <a:headEnd/>
              <a:tailEnd/>
            </a:ln>
          </p:spPr>
        </p:pic>
        <p:pic>
          <p:nvPicPr>
            <p:cNvPr id="8" name="Picture 4"/>
            <p:cNvPicPr>
              <a:picLocks noChangeArrowheads="1"/>
            </p:cNvPicPr>
            <p:nvPr/>
          </p:nvPicPr>
          <p:blipFill>
            <a:blip r:embed="rId6" cstate="print"/>
            <a:srcRect l="4940" r="5113"/>
            <a:stretch>
              <a:fillRect/>
            </a:stretch>
          </p:blipFill>
          <p:spPr bwMode="auto">
            <a:xfrm>
              <a:off x="2288704" y="3717032"/>
              <a:ext cx="3600400" cy="2376264"/>
            </a:xfrm>
            <a:prstGeom prst="rect">
              <a:avLst/>
            </a:prstGeom>
            <a:solidFill>
              <a:srgbClr val="007C92"/>
            </a:solidFill>
            <a:ln w="9525">
              <a:solidFill>
                <a:schemeClr val="tx2"/>
              </a:solidFill>
              <a:miter lim="800000"/>
              <a:headEnd/>
              <a:tailEnd/>
            </a:ln>
          </p:spPr>
        </p:pic>
        <p:pic>
          <p:nvPicPr>
            <p:cNvPr id="9" name="Picture 5"/>
            <p:cNvPicPr>
              <a:picLocks noChangeArrowheads="1"/>
            </p:cNvPicPr>
            <p:nvPr/>
          </p:nvPicPr>
          <p:blipFill>
            <a:blip r:embed="rId7" cstate="print"/>
            <a:srcRect l="5501" r="5316"/>
            <a:stretch>
              <a:fillRect/>
            </a:stretch>
          </p:blipFill>
          <p:spPr bwMode="auto">
            <a:xfrm>
              <a:off x="6147869" y="1196752"/>
              <a:ext cx="3600399" cy="2376264"/>
            </a:xfrm>
            <a:prstGeom prst="rect">
              <a:avLst/>
            </a:prstGeom>
            <a:solidFill>
              <a:srgbClr val="007C92"/>
            </a:solidFill>
            <a:ln w="9525">
              <a:solidFill>
                <a:schemeClr val="tx2"/>
              </a:solidFill>
              <a:miter lim="800000"/>
              <a:headEnd/>
              <a:tailEnd/>
            </a:ln>
          </p:spPr>
        </p:pic>
      </p:grpSp>
      <p:sp>
        <p:nvSpPr>
          <p:cNvPr id="10" name="Rechteck 9"/>
          <p:cNvSpPr/>
          <p:nvPr/>
        </p:nvSpPr>
        <p:spPr>
          <a:xfrm rot="1551851">
            <a:off x="4874706" y="149638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1" name="Rechteck 10"/>
          <p:cNvSpPr/>
          <p:nvPr/>
        </p:nvSpPr>
        <p:spPr>
          <a:xfrm rot="1551851">
            <a:off x="8486586" y="1496381"/>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2" name="Rechteck 11"/>
          <p:cNvSpPr/>
          <p:nvPr/>
        </p:nvSpPr>
        <p:spPr>
          <a:xfrm rot="1551851">
            <a:off x="4878368" y="3882715"/>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3" name="Rechteck 12"/>
          <p:cNvSpPr/>
          <p:nvPr/>
        </p:nvSpPr>
        <p:spPr>
          <a:xfrm rot="1551851">
            <a:off x="8490248" y="3882715"/>
            <a:ext cx="1180304" cy="269587"/>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smtClean="0">
                <a:solidFill>
                  <a:schemeClr val="bg1"/>
                </a:solidFill>
              </a:rPr>
              <a:t>Illustrative example</a:t>
            </a:r>
          </a:p>
        </p:txBody>
      </p:sp>
      <p:sp>
        <p:nvSpPr>
          <p:cNvPr id="17" name="Rechteck 16"/>
          <p:cNvSpPr/>
          <p:nvPr/>
        </p:nvSpPr>
        <p:spPr>
          <a:xfrm>
            <a:off x="-1292888" y="5390934"/>
            <a:ext cx="1190625" cy="658145"/>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b="1" dirty="0" smtClean="0">
                <a:solidFill>
                  <a:schemeClr val="bg1"/>
                </a:solidFill>
              </a:rPr>
              <a:t>TrAction Tool</a:t>
            </a:r>
            <a:r>
              <a:rPr lang="en-US" sz="900" dirty="0" smtClean="0">
                <a:solidFill>
                  <a:schemeClr val="bg1"/>
                </a:solidFill>
              </a:rPr>
              <a:t/>
            </a:r>
            <a:br>
              <a:rPr lang="en-US" sz="900" dirty="0" smtClean="0">
                <a:solidFill>
                  <a:schemeClr val="bg1"/>
                </a:solidFill>
              </a:rPr>
            </a:br>
            <a:endParaRPr lang="en-US" sz="900" dirty="0" smtClean="0">
              <a:solidFill>
                <a:schemeClr val="bg1"/>
              </a:solidFill>
            </a:endParaRPr>
          </a:p>
          <a:p>
            <a:pPr algn="ctr"/>
            <a:r>
              <a:rPr lang="en-US" sz="900" dirty="0" smtClean="0">
                <a:solidFill>
                  <a:schemeClr val="bg1"/>
                </a:solidFill>
                <a:sym typeface="Wingdings" panose="05000000000000000000" pitchFamily="2" charset="2"/>
              </a:rPr>
              <a:t> Find presentation @ Title page</a:t>
            </a:r>
            <a:r>
              <a:rPr lang="en-US" sz="900" dirty="0" smtClean="0">
                <a:solidFill>
                  <a:schemeClr val="bg1"/>
                </a:solidFill>
              </a:rPr>
              <a:t> </a:t>
            </a:r>
          </a:p>
        </p:txBody>
      </p:sp>
      <p:sp>
        <p:nvSpPr>
          <p:cNvPr id="16" name="Rectangle 4"/>
          <p:cNvSpPr>
            <a:spLocks noChangeArrowheads="1"/>
          </p:cNvSpPr>
          <p:nvPr>
            <p:custDataLst>
              <p:tags r:id="rId1"/>
            </p:custDataLst>
          </p:nvPr>
        </p:nvSpPr>
        <p:spPr bwMode="auto">
          <a:xfrm>
            <a:off x="7240079" y="119363"/>
            <a:ext cx="2006055" cy="9436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TrAction is a global project management tool. For the distribution in your region please refer to following link:</a:t>
            </a:r>
            <a:br>
              <a:rPr lang="en-US" sz="900" dirty="0" smtClean="0">
                <a:solidFill>
                  <a:schemeClr val="bg1"/>
                </a:solidFill>
              </a:rPr>
            </a:br>
            <a:r>
              <a:rPr lang="en-US" sz="900" u="sng" dirty="0">
                <a:hlinkClick r:id="rId8"/>
              </a:rPr>
              <a:t>https://</a:t>
            </a:r>
            <a:r>
              <a:rPr lang="en-US" sz="900" u="sng" dirty="0" smtClean="0">
                <a:hlinkClick r:id="rId8"/>
              </a:rPr>
              <a:t>www.kpmgspectrum.com/content/Spectrum/en/Operating-Intelligence/TrAction.html</a:t>
            </a:r>
            <a:r>
              <a:rPr lang="en-US" sz="900" u="sng" dirty="0" smtClean="0"/>
              <a:t> </a:t>
            </a:r>
            <a:endParaRPr lang="en-US" sz="900" dirty="0"/>
          </a:p>
        </p:txBody>
      </p:sp>
    </p:spTree>
    <p:extLst>
      <p:ext uri="{BB962C8B-B14F-4D97-AF65-F5344CB8AC3E}">
        <p14:creationId xmlns:p14="http://schemas.microsoft.com/office/powerpoint/2010/main" val="3410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883520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Synergy Management</a:t>
            </a:r>
            <a:endParaRPr lang="en-US" dirty="0"/>
          </a:p>
        </p:txBody>
      </p:sp>
      <p:sp>
        <p:nvSpPr>
          <p:cNvPr id="4" name="Titel 3"/>
          <p:cNvSpPr>
            <a:spLocks noGrp="1"/>
          </p:cNvSpPr>
          <p:nvPr>
            <p:ph type="title"/>
          </p:nvPr>
        </p:nvSpPr>
        <p:spPr/>
        <p:txBody>
          <a:bodyPr/>
          <a:lstStyle/>
          <a:p>
            <a:r>
              <a:rPr lang="en-US" dirty="0" smtClean="0"/>
              <a:t>Overview (1/4)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600"/>
                </a:spcBef>
                <a:buClr>
                  <a:srgbClr val="000066"/>
                </a:buClr>
              </a:pPr>
              <a:r>
                <a:rPr lang="en-US" sz="900" b="1" dirty="0">
                  <a:solidFill>
                    <a:schemeClr val="bg1"/>
                  </a:solidFill>
                </a:rPr>
                <a:t>Determine, evaluate and ensure achievement of the target sales and cost synergies related </a:t>
              </a:r>
              <a:r>
                <a:rPr lang="en-US" sz="900" b="1" dirty="0" smtClean="0">
                  <a:solidFill>
                    <a:schemeClr val="bg1"/>
                  </a:solidFill>
                </a:rPr>
                <a:t>to a </a:t>
              </a:r>
              <a:r>
                <a:rPr lang="en-US" sz="900" b="1" dirty="0">
                  <a:solidFill>
                    <a:schemeClr val="bg1"/>
                  </a:solidFill>
                </a:rPr>
                <a:t>transaction and avoid any dissynergies</a:t>
              </a:r>
            </a:p>
          </p:txBody>
        </p:sp>
      </p:grpSp>
      <p:sp>
        <p:nvSpPr>
          <p:cNvPr id="26" name="Text Placeholder 5"/>
          <p:cNvSpPr>
            <a:spLocks noGrp="1"/>
          </p:cNvSpPr>
          <p:nvPr>
            <p:ph type="body" sz="quarter" idx="11"/>
          </p:nvPr>
        </p:nvSpPr>
        <p:spPr>
          <a:xfrm>
            <a:off x="488950" y="2153260"/>
            <a:ext cx="1969202"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Side/JV</a:t>
            </a:r>
          </a:p>
          <a:p>
            <a:pPr lvl="2">
              <a:spcAft>
                <a:spcPts val="500"/>
              </a:spcAft>
            </a:pPr>
            <a:r>
              <a:rPr lang="en-US" dirty="0" smtClean="0"/>
              <a:t>Buy side: Critical success factor for the determination of an appropriate purchase price and its amortization in connection with the sustainable realization of the value-increasing integration strategy</a:t>
            </a:r>
          </a:p>
          <a:p>
            <a:pPr lvl="2">
              <a:spcAft>
                <a:spcPts val="500"/>
              </a:spcAft>
            </a:pPr>
            <a:r>
              <a:rPr lang="en-US" dirty="0" smtClean="0"/>
              <a:t>JV: Co-determination/Governance hinders the definition of the synergy targets</a:t>
            </a:r>
          </a:p>
          <a:p>
            <a:pPr lvl="2">
              <a:spcAft>
                <a:spcPts val="500"/>
              </a:spcAft>
            </a:pPr>
            <a:r>
              <a:rPr lang="en-US" dirty="0" smtClean="0"/>
              <a:t>For synergies between individual business units of a company portfolio see ”Strategic Portfolio Review“ workbook </a:t>
            </a:r>
            <a:r>
              <a:rPr lang="en-US" dirty="0" smtClean="0"/>
              <a:t>(available in DA Germany)</a:t>
            </a:r>
            <a:endParaRPr lang="en-US" dirty="0"/>
          </a:p>
        </p:txBody>
      </p:sp>
      <p:sp>
        <p:nvSpPr>
          <p:cNvPr id="28" name="Rechteck 18"/>
          <p:cNvSpPr/>
          <p:nvPr/>
        </p:nvSpPr>
        <p:spPr>
          <a:xfrm>
            <a:off x="2641600" y="1875810"/>
            <a:ext cx="677545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96920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88950" y="4827641"/>
            <a:ext cx="1969202"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117124"/>
            <a:ext cx="1969202" cy="816415"/>
          </a:xfrm>
          <a:ln w="6350">
            <a:noFill/>
          </a:ln>
        </p:spPr>
        <p:txBody>
          <a:bodyPr vert="horz" lIns="0" tIns="0" rIns="0" bIns="0" rtlCol="0" anchor="t" anchorCtr="0">
            <a:noAutofit/>
          </a:bodyPr>
          <a:lstStyle/>
          <a:p>
            <a:pPr lvl="2">
              <a:spcAft>
                <a:spcPts val="500"/>
              </a:spcAft>
            </a:pPr>
            <a:r>
              <a:rPr lang="en-US" dirty="0"/>
              <a:t>The methodology is </a:t>
            </a:r>
            <a:r>
              <a:rPr lang="en-US" dirty="0" smtClean="0"/>
              <a:t>standardized </a:t>
            </a:r>
            <a:r>
              <a:rPr lang="en-US" dirty="0"/>
              <a:t>in its approach and deliverables: Quantification in Excel, output presentation in PowerPoint, monitoring and benefit tracking in “TrAction Tool“</a:t>
            </a:r>
          </a:p>
        </p:txBody>
      </p:sp>
      <p:sp>
        <p:nvSpPr>
          <p:cNvPr id="12" name="Text Placeholder 5"/>
          <p:cNvSpPr>
            <a:spLocks noGrp="1"/>
          </p:cNvSpPr>
          <p:nvPr>
            <p:ph type="body" sz="quarter" idx="11"/>
          </p:nvPr>
        </p:nvSpPr>
        <p:spPr>
          <a:xfrm>
            <a:off x="2641600" y="2153260"/>
            <a:ext cx="6775451" cy="3868128"/>
          </a:xfrm>
          <a:ln w="6350">
            <a:noFill/>
          </a:ln>
        </p:spPr>
        <p:txBody>
          <a:bodyPr vert="horz" lIns="0" tIns="0" rIns="0" bIns="0" rtlCol="0" anchor="t" anchorCtr="0">
            <a:noAutofit/>
          </a:bodyPr>
          <a:lstStyle/>
          <a:p>
            <a:pPr>
              <a:spcAft>
                <a:spcPts val="500"/>
              </a:spcAft>
            </a:pPr>
            <a:r>
              <a:rPr lang="en-US" sz="900" dirty="0" smtClean="0"/>
              <a:t>Definition</a:t>
            </a:r>
          </a:p>
          <a:p>
            <a:pPr lvl="2">
              <a:spcAft>
                <a:spcPts val="500"/>
              </a:spcAft>
            </a:pPr>
            <a:r>
              <a:rPr lang="en-US" dirty="0" smtClean="0"/>
              <a:t>Synergy management on the buy side covers the entire transaction process: from the strategy phase (high level synergies in the framework of the deal rationale/target search) through the Due Diligence (identification and assessment), through the signing to the closing (validation, detailing and gap analysis) as well as post-deal implementation and monitoring after closing</a:t>
            </a:r>
          </a:p>
          <a:p>
            <a:pPr>
              <a:spcAft>
                <a:spcPts val="500"/>
              </a:spcAft>
            </a:pPr>
            <a:r>
              <a:rPr lang="en-US" sz="900" dirty="0" smtClean="0"/>
              <a:t>Methodology</a:t>
            </a:r>
          </a:p>
          <a:p>
            <a:pPr lvl="1">
              <a:spcAft>
                <a:spcPts val="500"/>
              </a:spcAft>
            </a:pPr>
            <a:r>
              <a:rPr lang="en-US" b="1" dirty="0" smtClean="0"/>
              <a:t>Strategy/Target Search</a:t>
            </a:r>
          </a:p>
          <a:p>
            <a:pPr lvl="2">
              <a:spcAft>
                <a:spcPts val="500"/>
              </a:spcAft>
            </a:pPr>
            <a:r>
              <a:rPr lang="en-US" dirty="0" smtClean="0"/>
              <a:t>In the search for a suitable target high-level synergy considerations are involved, e.g. regarding overlaps in regions, products, customers, etc. (strategic fit). This may occur in the framework of a commercial DD (see workbooks Market Analysis, Customers, Competition)</a:t>
            </a:r>
          </a:p>
          <a:p>
            <a:pPr lvl="1">
              <a:spcAft>
                <a:spcPts val="500"/>
              </a:spcAft>
            </a:pPr>
            <a:r>
              <a:rPr lang="en-US" b="1" dirty="0" smtClean="0"/>
              <a:t>Synergy assessment </a:t>
            </a:r>
          </a:p>
          <a:p>
            <a:pPr lvl="2">
              <a:spcAft>
                <a:spcPts val="500"/>
              </a:spcAft>
            </a:pPr>
            <a:r>
              <a:rPr lang="en-US" dirty="0" smtClean="0"/>
              <a:t>Synergy due diligence (operational due diligence) includes the following assessments:</a:t>
            </a:r>
          </a:p>
          <a:p>
            <a:pPr lvl="3">
              <a:spcAft>
                <a:spcPts val="500"/>
              </a:spcAft>
            </a:pPr>
            <a:r>
              <a:rPr lang="en-US" dirty="0" smtClean="0"/>
              <a:t>Transparency about cost structure, critical appraisal of the revenue forecast, identification of the value drivers along the value chain</a:t>
            </a:r>
          </a:p>
          <a:p>
            <a:pPr lvl="3">
              <a:spcAft>
                <a:spcPts val="500"/>
              </a:spcAft>
            </a:pPr>
            <a:r>
              <a:rPr lang="en-US" dirty="0" smtClean="0"/>
              <a:t>Assessment/Determination of the NPV of the synergies</a:t>
            </a:r>
          </a:p>
          <a:p>
            <a:pPr lvl="2">
              <a:spcAft>
                <a:spcPts val="500"/>
              </a:spcAft>
            </a:pPr>
            <a:r>
              <a:rPr lang="en-US" dirty="0" smtClean="0"/>
              <a:t>Post-DD: Review and ”outside-in“ further development of the DD findings and/or validation of the DD-findings on the customer side (depending on the time of entry into the project)</a:t>
            </a:r>
          </a:p>
          <a:p>
            <a:pPr lvl="2">
              <a:spcAft>
                <a:spcPts val="500"/>
              </a:spcAft>
            </a:pPr>
            <a:r>
              <a:rPr lang="en-US" b="1" dirty="0" smtClean="0"/>
              <a:t>Synergy case </a:t>
            </a:r>
            <a:r>
              <a:rPr lang="en-US" dirty="0" smtClean="0"/>
              <a:t>(depending on the information circumstances/access the case occurs between the signing and closing or after the closing): In cooperation with sales, controlling and planning of buyer and target, the information from the synergy assessment is updated and linked with the operating planning of the buyer and the target</a:t>
            </a:r>
          </a:p>
          <a:p>
            <a:pPr lvl="2">
              <a:spcAft>
                <a:spcPts val="500"/>
              </a:spcAft>
            </a:pPr>
            <a:r>
              <a:rPr lang="en-US" b="1" dirty="0" smtClean="0"/>
              <a:t>Benefit tracking/Monitoring (after closing)</a:t>
            </a:r>
            <a:r>
              <a:rPr lang="en-US" dirty="0" smtClean="0"/>
              <a:t>: Establishment of a sustainable project structure including suitable tools and processes for sustaining the progress and successful implementation</a:t>
            </a:r>
          </a:p>
          <a:p>
            <a:pPr lvl="3">
              <a:spcAft>
                <a:spcPts val="500"/>
              </a:spcAft>
            </a:pPr>
            <a:r>
              <a:rPr lang="en-US" dirty="0" smtClean="0"/>
              <a:t>Resources and cost management</a:t>
            </a:r>
            <a:endParaRPr lang="en-US" dirty="0"/>
          </a:p>
        </p:txBody>
      </p:sp>
      <p:sp>
        <p:nvSpPr>
          <p:cNvPr id="13" name="Rectangle 4"/>
          <p:cNvSpPr>
            <a:spLocks noChangeArrowheads="1"/>
          </p:cNvSpPr>
          <p:nvPr>
            <p:custDataLst>
              <p:tags r:id="rId2"/>
            </p:custDataLst>
          </p:nvPr>
        </p:nvSpPr>
        <p:spPr bwMode="auto">
          <a:xfrm>
            <a:off x="7240079" y="119363"/>
            <a:ext cx="2006055" cy="94369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TrAction is a global project management tool. For the distribution in your region please refer to following link:</a:t>
            </a:r>
            <a:br>
              <a:rPr lang="en-US" sz="900" dirty="0" smtClean="0">
                <a:solidFill>
                  <a:schemeClr val="bg1"/>
                </a:solidFill>
              </a:rPr>
            </a:br>
            <a:r>
              <a:rPr lang="en-US" sz="900" u="sng" dirty="0">
                <a:hlinkClick r:id="rId5"/>
              </a:rPr>
              <a:t>https://</a:t>
            </a:r>
            <a:r>
              <a:rPr lang="en-US" sz="900" u="sng" dirty="0" smtClean="0">
                <a:hlinkClick r:id="rId5"/>
              </a:rPr>
              <a:t>www.kpmgspectrum.com/content/Spectrum/en/Operating-Intelligence/TrAction.html</a:t>
            </a:r>
            <a:r>
              <a:rPr lang="en-US" sz="900" u="sng" dirty="0" smtClean="0"/>
              <a:t> </a:t>
            </a:r>
            <a:endParaRPr lang="en-US" sz="900" dirty="0"/>
          </a:p>
        </p:txBody>
      </p:sp>
      <p:sp>
        <p:nvSpPr>
          <p:cNvPr id="14" name="Rechteck 13"/>
          <p:cNvSpPr/>
          <p:nvPr/>
        </p:nvSpPr>
        <p:spPr>
          <a:xfrm>
            <a:off x="-1303338" y="4953641"/>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TrAction Tool </a:t>
            </a:r>
          </a:p>
        </p:txBody>
      </p:sp>
      <p:graphicFrame>
        <p:nvGraphicFramePr>
          <p:cNvPr id="2" name="Objekt 1">
            <a:hlinkClick r:id="" action="ppaction://ole?verb=0"/>
          </p:cNvPr>
          <p:cNvGraphicFramePr>
            <a:graphicFrameLocks noChangeAspect="1"/>
          </p:cNvGraphicFramePr>
          <p:nvPr>
            <p:extLst>
              <p:ext uri="{D42A27DB-BD31-4B8C-83A1-F6EECF244321}">
                <p14:modId xmlns:p14="http://schemas.microsoft.com/office/powerpoint/2010/main" val="1528569318"/>
              </p:ext>
            </p:extLst>
          </p:nvPr>
        </p:nvGraphicFramePr>
        <p:xfrm>
          <a:off x="-1183481" y="5443018"/>
          <a:ext cx="914400" cy="771525"/>
        </p:xfrm>
        <a:graphic>
          <a:graphicData uri="http://schemas.openxmlformats.org/presentationml/2006/ole">
            <mc:AlternateContent xmlns:mc="http://schemas.openxmlformats.org/markup-compatibility/2006">
              <mc:Choice xmlns:v="urn:schemas-microsoft-com:vml" Requires="v">
                <p:oleObj spid="_x0000_s10270" name="Präsentation" showAsIcon="1" r:id="rId7" imgW="914400" imgH="771480" progId="PowerPoint.Show.12">
                  <p:embed/>
                </p:oleObj>
              </mc:Choice>
              <mc:Fallback>
                <p:oleObj name="Präsentation" showAsIcon="1" r:id="rId7" imgW="914400" imgH="771480" progId="PowerPoint.Show.12">
                  <p:embed/>
                  <p:pic>
                    <p:nvPicPr>
                      <p:cNvPr id="0" name=""/>
                      <p:cNvPicPr/>
                      <p:nvPr/>
                    </p:nvPicPr>
                    <p:blipFill>
                      <a:blip r:embed="rId8"/>
                      <a:stretch>
                        <a:fillRect/>
                      </a:stretch>
                    </p:blipFill>
                    <p:spPr>
                      <a:xfrm>
                        <a:off x="-1183481" y="544301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Synergy Management</a:t>
            </a:r>
            <a:endParaRPr lang="en-US" dirty="0"/>
          </a:p>
        </p:txBody>
      </p:sp>
      <p:sp>
        <p:nvSpPr>
          <p:cNvPr id="4" name="Titel 3"/>
          <p:cNvSpPr>
            <a:spLocks noGrp="1"/>
          </p:cNvSpPr>
          <p:nvPr>
            <p:ph type="title"/>
          </p:nvPr>
        </p:nvSpPr>
        <p:spPr/>
        <p:txBody>
          <a:bodyPr/>
          <a:lstStyle/>
          <a:p>
            <a:r>
              <a:rPr lang="en-US" dirty="0" smtClean="0"/>
              <a:t>Overview (2/4) – Pitfalls</a:t>
            </a:r>
            <a:endParaRPr lang="en-US" dirty="0"/>
          </a:p>
        </p:txBody>
      </p:sp>
      <p:graphicFrame>
        <p:nvGraphicFramePr>
          <p:cNvPr id="20" name="Tabelle 19"/>
          <p:cNvGraphicFramePr>
            <a:graphicFrameLocks noGrp="1"/>
          </p:cNvGraphicFramePr>
          <p:nvPr>
            <p:extLst>
              <p:ext uri="{D42A27DB-BD31-4B8C-83A1-F6EECF244321}">
                <p14:modId xmlns:p14="http://schemas.microsoft.com/office/powerpoint/2010/main" val="2233628243"/>
              </p:ext>
            </p:extLst>
          </p:nvPr>
        </p:nvGraphicFramePr>
        <p:xfrm>
          <a:off x="488950" y="1422400"/>
          <a:ext cx="8928100" cy="4623212"/>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86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For an efficient synergy assessment in the framework of a DD, the essential information must be quickly derived from the mass of information. Do not get lost in details – the starting points for optimization potentials are for instance COGS and SG&amp;A costs. Quantifications at this point in time are high-level/ 80/20 outside-in view</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Concentrate on the key issues for the validation of the existing optimization programs/planning. How large is the gap to the competitors? What are the risks? In growth cases it must, for instance, be checked if the existing infrastructure and management are able to make the growth case possible. Here, too, the work should not be too detailed, concentrate instead on 3-5 key issues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Were the right subject matter experts/specialists included in the identification and quantification of the synergy potentials? In case of sales synergies from new or combined products: Has the assumed market demand been validated? Have all the important fields of synergy been considered?</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Review: How was the EBIT effectiveness of the sales synergies determined? Frequently, in-deal only a rough estimation (e.g. 8% of net sales) is performed (check if the quantification is realistic). A separate determination of the P&amp;L effectiveness of the individual synergy goals is performed in the framework of a comprehensive synergy case</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Have the dissynergies and implementation costs been considered, e.g. R&amp;D expenses for new/combined products, costs of rebranding measures, trainings for sales staff, etc.?</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 compare the updated forecasts from the gap analysis to the synergy goals, the responsible persons from R&amp;D, Sales and Finance (buyer and target) should be included in workshops to derive realistic sales forecasts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84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It is necessary to find a reporting schedule for the implementation: The intervals may not be too long so as to keep the pressure on the project. Intervals that are too short, however, are unrealistic for synergies involving new products or new customers. In addition they generate high expenditure for administration/reporting</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tr>
            </a:tbl>
          </a:graphicData>
        </a:graphic>
      </p:graphicFrame>
      <p:grpSp>
        <p:nvGrpSpPr>
          <p:cNvPr id="21" name="Gruppieren 20"/>
          <p:cNvGrpSpPr/>
          <p:nvPr/>
        </p:nvGrpSpPr>
        <p:grpSpPr>
          <a:xfrm>
            <a:off x="607685" y="1908954"/>
            <a:ext cx="371794" cy="461665"/>
            <a:chOff x="2619016" y="2564904"/>
            <a:chExt cx="559665" cy="694949"/>
          </a:xfrm>
        </p:grpSpPr>
        <p:grpSp>
          <p:nvGrpSpPr>
            <p:cNvPr id="22" name="Gruppieren 21"/>
            <p:cNvGrpSpPr/>
            <p:nvPr/>
          </p:nvGrpSpPr>
          <p:grpSpPr>
            <a:xfrm>
              <a:off x="2619016" y="2617334"/>
              <a:ext cx="559665" cy="561552"/>
              <a:chOff x="5484264" y="4001307"/>
              <a:chExt cx="1409320" cy="1414073"/>
            </a:xfrm>
          </p:grpSpPr>
          <p:sp>
            <p:nvSpPr>
              <p:cNvPr id="24" name="Ellipse 23"/>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5" name="Akkord 24"/>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6" name="Akkord 25"/>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7" name="Rechteck 26"/>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28" name="Akkord 27"/>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23" name="Rechteck 22"/>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9" name="Gruppieren 28"/>
          <p:cNvGrpSpPr/>
          <p:nvPr/>
        </p:nvGrpSpPr>
        <p:grpSpPr>
          <a:xfrm>
            <a:off x="613461" y="2731870"/>
            <a:ext cx="371793" cy="461665"/>
            <a:chOff x="3638116" y="2564904"/>
            <a:chExt cx="559663" cy="694947"/>
          </a:xfrm>
        </p:grpSpPr>
        <p:sp>
          <p:nvSpPr>
            <p:cNvPr id="30" name="Ellipse 2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1" name="Akkord 3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4" name="Akkord 33"/>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5" name="Rechteck 34"/>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6" name="Gruppieren 35"/>
          <p:cNvGrpSpPr/>
          <p:nvPr/>
        </p:nvGrpSpPr>
        <p:grpSpPr>
          <a:xfrm>
            <a:off x="606968" y="3422900"/>
            <a:ext cx="371793" cy="461665"/>
            <a:chOff x="3638116" y="2564904"/>
            <a:chExt cx="559663" cy="694947"/>
          </a:xfrm>
        </p:grpSpPr>
        <p:sp>
          <p:nvSpPr>
            <p:cNvPr id="37" name="Ellipse 36"/>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Akkord 37"/>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1" name="Akkord 40"/>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2" name="Rechteck 41"/>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43" name="Gruppieren 42"/>
          <p:cNvGrpSpPr/>
          <p:nvPr/>
        </p:nvGrpSpPr>
        <p:grpSpPr>
          <a:xfrm>
            <a:off x="604414" y="4105141"/>
            <a:ext cx="371793" cy="461665"/>
            <a:chOff x="3638116" y="2564904"/>
            <a:chExt cx="559663" cy="694947"/>
          </a:xfrm>
        </p:grpSpPr>
        <p:sp>
          <p:nvSpPr>
            <p:cNvPr id="44" name="Ellipse 43"/>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5" name="Akkord 44"/>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6" name="Akkord 45"/>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7"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8" name="Akkord 47"/>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9" name="Rechteck 48"/>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0" name="Gruppieren 49"/>
          <p:cNvGrpSpPr/>
          <p:nvPr/>
        </p:nvGrpSpPr>
        <p:grpSpPr>
          <a:xfrm>
            <a:off x="609751" y="4787370"/>
            <a:ext cx="376724" cy="461665"/>
            <a:chOff x="3627089" y="2564904"/>
            <a:chExt cx="567086" cy="694948"/>
          </a:xfrm>
        </p:grpSpPr>
        <p:sp>
          <p:nvSpPr>
            <p:cNvPr id="51" name="Ellipse 5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7" name="Akkord 6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8"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9"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71"/>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59" name="Gruppieren 58"/>
          <p:cNvGrpSpPr/>
          <p:nvPr/>
        </p:nvGrpSpPr>
        <p:grpSpPr>
          <a:xfrm>
            <a:off x="609751" y="5473168"/>
            <a:ext cx="376724" cy="461665"/>
            <a:chOff x="3627089" y="2564904"/>
            <a:chExt cx="567086" cy="694948"/>
          </a:xfrm>
        </p:grpSpPr>
        <p:sp>
          <p:nvSpPr>
            <p:cNvPr id="60" name="Ellipse 59"/>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1" name="Akkord 60"/>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2"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Akkord 63"/>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Rechteck 64"/>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6</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35635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Synergy Management</a:t>
            </a:r>
            <a:endParaRPr lang="en-US" noProof="0" dirty="0"/>
          </a:p>
        </p:txBody>
      </p:sp>
      <p:sp>
        <p:nvSpPr>
          <p:cNvPr id="4" name="Titel 3"/>
          <p:cNvSpPr>
            <a:spLocks noGrp="1"/>
          </p:cNvSpPr>
          <p:nvPr>
            <p:ph type="title"/>
          </p:nvPr>
        </p:nvSpPr>
        <p:spPr/>
        <p:txBody>
          <a:bodyPr/>
          <a:lstStyle/>
          <a:p>
            <a:r>
              <a:rPr lang="en-US" noProof="0" dirty="0" smtClean="0"/>
              <a:t>Overview (3/4) – Core issues</a:t>
            </a:r>
            <a:endParaRPr lang="en-US" noProof="0" dirty="0"/>
          </a:p>
        </p:txBody>
      </p:sp>
      <p:graphicFrame>
        <p:nvGraphicFramePr>
          <p:cNvPr id="70" name="Tabelle 69"/>
          <p:cNvGraphicFramePr>
            <a:graphicFrameLocks noGrp="1"/>
          </p:cNvGraphicFramePr>
          <p:nvPr>
            <p:extLst>
              <p:ext uri="{D42A27DB-BD31-4B8C-83A1-F6EECF244321}">
                <p14:modId xmlns:p14="http://schemas.microsoft.com/office/powerpoint/2010/main" val="753970959"/>
              </p:ext>
            </p:extLst>
          </p:nvPr>
        </p:nvGraphicFramePr>
        <p:xfrm>
          <a:off x="488950" y="1422400"/>
          <a:ext cx="8928100" cy="4613798"/>
        </p:xfrm>
        <a:graphic>
          <a:graphicData uri="http://schemas.openxmlformats.org/drawingml/2006/table">
            <a:tbl>
              <a:tblPr firstRow="1" bandRow="1">
                <a:tableStyleId>{5C22544A-7EE6-4342-B048-85BDC9FD1C3A}</a:tableStyleId>
              </a:tblPr>
              <a:tblGrid>
                <a:gridCol w="2315796"/>
                <a:gridCol w="6034454"/>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396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What role do synergies play in the transaction management?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Synergies have an impact on value and therefore on the determination of the purchase price</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Overview of types of synergies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6-8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synergy potentials can be determined?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Generate transparency of selected drivers of profitability, cost and liquidity</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Comparator analyses with competitor data</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Separate top-line validation</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Validation of existing initiatives / optimization programs at the target</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9-10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tx2"/>
                          </a:solidFill>
                          <a:latin typeface="+mn-lt"/>
                          <a:ea typeface="+mn-ea"/>
                          <a:cs typeface="+mn-cs"/>
                        </a:rPr>
                        <a:t>How are the synergy potentials assessed?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Cash flow model for synergies and dissynergies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WACC with risk premium adjusted to synergies/dissynergies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Benchmarking of the synergies with comparable transactions:</a:t>
                      </a:r>
                    </a:p>
                    <a:p>
                      <a:pPr marL="360000" marR="0" lvl="1" indent="-144000" algn="l" defTabSz="914400" rtl="0" eaLnBrk="1" fontAlgn="auto" latinLnBrk="0" hangingPunct="1">
                        <a:lnSpc>
                          <a:spcPct val="100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NPV</a:t>
                      </a:r>
                    </a:p>
                    <a:p>
                      <a:pPr marL="360000" marR="0" lvl="1" indent="-144000" algn="l" defTabSz="914400" rtl="0" eaLnBrk="1" fontAlgn="auto" latinLnBrk="0" hangingPunct="1">
                        <a:lnSpc>
                          <a:spcPct val="100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Opex and capex run-rates</a:t>
                      </a:r>
                    </a:p>
                    <a:p>
                      <a:pPr marL="360000" marR="0" lvl="1" indent="-144000" algn="l" defTabSz="914400" rtl="0" eaLnBrk="1" fontAlgn="auto" latinLnBrk="0" hangingPunct="1">
                        <a:lnSpc>
                          <a:spcPct val="100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Ramp-ups of synergies on the timeline</a:t>
                      </a:r>
                    </a:p>
                    <a:p>
                      <a:pPr marL="360000" marR="0" lvl="1" indent="-144000" algn="l" defTabSz="914400" rtl="0" eaLnBrk="1" fontAlgn="auto" latinLnBrk="0" hangingPunct="1">
                        <a:lnSpc>
                          <a:spcPct val="100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Comparison of the profitability of the merged/integrated units with peers (size, position in the market, etc.)</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11-18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0">
                <a:tc>
                  <a:txBody>
                    <a:bodyPr/>
                    <a:lstStyle/>
                    <a:p>
                      <a:pPr marL="228600" indent="-228600">
                        <a:lnSpc>
                          <a:spcPct val="95000"/>
                        </a:lnSpc>
                        <a:spcBef>
                          <a:spcPts val="0"/>
                        </a:spcBef>
                        <a:spcAft>
                          <a:spcPts val="200"/>
                        </a:spcAft>
                        <a:buFont typeface="+mj-lt"/>
                        <a:buAutoNum type="arabicPeriod" startAt="4"/>
                        <a:tabLst>
                          <a:tab pos="176213" algn="l"/>
                        </a:tabLst>
                      </a:pPr>
                      <a:r>
                        <a:rPr lang="en-US" sz="900" b="1" kern="1200" noProof="0" dirty="0" smtClean="0">
                          <a:solidFill>
                            <a:schemeClr val="tx2"/>
                          </a:solidFill>
                          <a:latin typeface="+mn-lt"/>
                          <a:ea typeface="+mn-ea"/>
                          <a:cs typeface="+mn-cs"/>
                        </a:rPr>
                        <a:t>Synergy assessment and synergy case: What financial goals must be achieved overall?</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Linking of the standalone case with the synergy targets (sales and costs synergies) on Sales, EBIT and Cash level</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19</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468000">
                <a:tc>
                  <a:txBody>
                    <a:bodyPr/>
                    <a:lstStyle/>
                    <a:p>
                      <a:pPr marL="228600" indent="-228600">
                        <a:lnSpc>
                          <a:spcPct val="95000"/>
                        </a:lnSpc>
                        <a:spcBef>
                          <a:spcPts val="0"/>
                        </a:spcBef>
                        <a:spcAft>
                          <a:spcPts val="200"/>
                        </a:spcAft>
                        <a:buFont typeface="+mj-lt"/>
                        <a:buAutoNum type="arabicPeriod" startAt="5"/>
                        <a:tabLst>
                          <a:tab pos="176213" algn="l"/>
                        </a:tabLst>
                      </a:pPr>
                      <a:r>
                        <a:rPr lang="en-US" sz="900" b="1" kern="1200" noProof="0" dirty="0" smtClean="0">
                          <a:solidFill>
                            <a:schemeClr val="tx2"/>
                          </a:solidFill>
                          <a:latin typeface="+mn-lt"/>
                          <a:ea typeface="+mn-ea"/>
                          <a:cs typeface="+mn-cs"/>
                        </a:rPr>
                        <a:t>Synergy Case: What additional costs (or optimization potential) occur with the implementation?</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Interviews with responsible people from sales, R&amp;D, production, finance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20</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468000">
                <a:tc>
                  <a:txBody>
                    <a:bodyPr/>
                    <a:lstStyle/>
                    <a:p>
                      <a:pPr marL="228600" indent="-228600">
                        <a:lnSpc>
                          <a:spcPct val="95000"/>
                        </a:lnSpc>
                        <a:spcBef>
                          <a:spcPts val="0"/>
                        </a:spcBef>
                        <a:spcAft>
                          <a:spcPts val="200"/>
                        </a:spcAft>
                        <a:buFont typeface="+mj-lt"/>
                        <a:buAutoNum type="arabicPeriod" startAt="6"/>
                        <a:tabLst>
                          <a:tab pos="176213" algn="l"/>
                        </a:tabLst>
                      </a:pPr>
                      <a:r>
                        <a:rPr lang="en-US" sz="900" b="1" kern="1200" noProof="0" dirty="0" smtClean="0">
                          <a:solidFill>
                            <a:schemeClr val="tx2"/>
                          </a:solidFill>
                          <a:latin typeface="+mn-lt"/>
                          <a:ea typeface="+mn-ea"/>
                          <a:cs typeface="+mn-cs"/>
                        </a:rPr>
                        <a:t>Synergy Case: Gap analysis - Can the goals be achieved according to the forecast?</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Gap analysis of the originally established synergy targets with the actual forecast per synergy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21</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468000">
                <a:tc>
                  <a:txBody>
                    <a:bodyPr/>
                    <a:lstStyle/>
                    <a:p>
                      <a:pPr marL="228600" indent="-228600">
                        <a:lnSpc>
                          <a:spcPct val="95000"/>
                        </a:lnSpc>
                        <a:spcBef>
                          <a:spcPts val="0"/>
                        </a:spcBef>
                        <a:spcAft>
                          <a:spcPts val="200"/>
                        </a:spcAft>
                        <a:buFont typeface="+mj-lt"/>
                        <a:buAutoNum type="arabicPeriod" startAt="7"/>
                        <a:tabLst>
                          <a:tab pos="176213" algn="l"/>
                        </a:tabLst>
                      </a:pPr>
                      <a:r>
                        <a:rPr lang="en-US" sz="900" b="1" kern="1200" noProof="0" dirty="0" smtClean="0">
                          <a:solidFill>
                            <a:schemeClr val="tx2"/>
                          </a:solidFill>
                          <a:latin typeface="+mn-lt"/>
                          <a:ea typeface="+mn-ea"/>
                          <a:cs typeface="+mn-cs"/>
                        </a:rPr>
                        <a:t>How can an effective monitoring be guaranteed?</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Clear definition of responsibilities for the implementation and monitoring of the individual measures</a:t>
                      </a:r>
                    </a:p>
                    <a:p>
                      <a:pPr marL="216000" marR="0" lvl="0" indent="-216000" algn="l" defTabSz="914400" rtl="0" eaLnBrk="1" fontAlgn="auto" latinLnBrk="0" hangingPunct="1">
                        <a:lnSpc>
                          <a:spcPct val="100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Monitoring of the implementation with suitable tools (TrAction)</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22-26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Synergy Management</a:t>
            </a:r>
            <a:endParaRPr lang="en-US" dirty="0"/>
          </a:p>
        </p:txBody>
      </p:sp>
      <p:sp>
        <p:nvSpPr>
          <p:cNvPr id="4" name="Titel 3"/>
          <p:cNvSpPr>
            <a:spLocks noGrp="1"/>
          </p:cNvSpPr>
          <p:nvPr>
            <p:ph type="title"/>
          </p:nvPr>
        </p:nvSpPr>
        <p:spPr/>
        <p:txBody>
          <a:bodyPr/>
          <a:lstStyle/>
          <a:p>
            <a:r>
              <a:rPr lang="en-US" dirty="0" smtClean="0"/>
              <a:t>Overview (4/4) – Approach</a:t>
            </a:r>
            <a:endParaRPr lang="en-US" dirty="0"/>
          </a:p>
        </p:txBody>
      </p:sp>
      <p:sp>
        <p:nvSpPr>
          <p:cNvPr id="35" name="Pentagon 37"/>
          <p:cNvSpPr/>
          <p:nvPr/>
        </p:nvSpPr>
        <p:spPr>
          <a:xfrm>
            <a:off x="488950" y="1422400"/>
            <a:ext cx="3062906" cy="328322"/>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solidFill>
                  <a:schemeClr val="bg1"/>
                </a:solidFill>
              </a:rPr>
              <a:t>Synergy assessment </a:t>
            </a:r>
            <a:br>
              <a:rPr lang="en-US" sz="900" b="1" dirty="0" smtClean="0">
                <a:solidFill>
                  <a:schemeClr val="bg1"/>
                </a:solidFill>
              </a:rPr>
            </a:br>
            <a:r>
              <a:rPr lang="en-US" sz="900" dirty="0" smtClean="0">
                <a:solidFill>
                  <a:schemeClr val="bg1"/>
                </a:solidFill>
              </a:rPr>
              <a:t>(before closing)</a:t>
            </a:r>
            <a:endParaRPr lang="en-US" sz="900" dirty="0">
              <a:solidFill>
                <a:schemeClr val="bg1"/>
              </a:solidFill>
            </a:endParaRPr>
          </a:p>
        </p:txBody>
      </p:sp>
      <p:sp>
        <p:nvSpPr>
          <p:cNvPr id="36" name="Chevron 38"/>
          <p:cNvSpPr/>
          <p:nvPr/>
        </p:nvSpPr>
        <p:spPr>
          <a:xfrm>
            <a:off x="3489664" y="1422400"/>
            <a:ext cx="3062906" cy="32832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solidFill>
                  <a:schemeClr val="bg1"/>
                </a:solidFill>
              </a:rPr>
              <a:t>Synergy case</a:t>
            </a:r>
            <a:br>
              <a:rPr lang="en-US" sz="900" b="1" dirty="0" smtClean="0">
                <a:solidFill>
                  <a:schemeClr val="bg1"/>
                </a:solidFill>
              </a:rPr>
            </a:br>
            <a:r>
              <a:rPr lang="en-US" sz="900" dirty="0" smtClean="0">
                <a:solidFill>
                  <a:schemeClr val="bg1"/>
                </a:solidFill>
              </a:rPr>
              <a:t>(after signing)</a:t>
            </a:r>
            <a:endParaRPr lang="en-US" sz="900" dirty="0">
              <a:solidFill>
                <a:schemeClr val="bg1"/>
              </a:solidFill>
            </a:endParaRPr>
          </a:p>
        </p:txBody>
      </p:sp>
      <p:sp>
        <p:nvSpPr>
          <p:cNvPr id="37" name="Chevron 41"/>
          <p:cNvSpPr/>
          <p:nvPr/>
        </p:nvSpPr>
        <p:spPr>
          <a:xfrm>
            <a:off x="6492523" y="1422400"/>
            <a:ext cx="2927410" cy="32832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solidFill>
                  <a:schemeClr val="bg1"/>
                </a:solidFill>
              </a:rPr>
              <a:t>Implementation/Monitoring </a:t>
            </a:r>
            <a:r>
              <a:rPr lang="en-US" sz="900" b="1" dirty="0">
                <a:solidFill>
                  <a:schemeClr val="bg1"/>
                </a:solidFill>
              </a:rPr>
              <a:t/>
            </a:r>
            <a:br>
              <a:rPr lang="en-US" sz="900" b="1" dirty="0">
                <a:solidFill>
                  <a:schemeClr val="bg1"/>
                </a:solidFill>
              </a:rPr>
            </a:br>
            <a:r>
              <a:rPr lang="en-US" sz="900" dirty="0">
                <a:solidFill>
                  <a:schemeClr val="bg1"/>
                </a:solidFill>
              </a:rPr>
              <a:t>(Preparation after signing, execution after closing)</a:t>
            </a:r>
          </a:p>
        </p:txBody>
      </p:sp>
      <p:sp>
        <p:nvSpPr>
          <p:cNvPr id="38" name="Text Placeholder 7"/>
          <p:cNvSpPr txBox="1">
            <a:spLocks/>
          </p:cNvSpPr>
          <p:nvPr/>
        </p:nvSpPr>
        <p:spPr>
          <a:xfrm>
            <a:off x="492125" y="1745044"/>
            <a:ext cx="2891468" cy="4376674"/>
          </a:xfrm>
          <a:prstGeom prst="rect">
            <a:avLst/>
          </a:prstGeom>
          <a:solidFill>
            <a:schemeClr val="bg1"/>
          </a:solidFill>
          <a:ln w="9525">
            <a:solidFill>
              <a:schemeClr val="tx2"/>
            </a:solidFill>
          </a:ln>
        </p:spPr>
        <p:txBody>
          <a:bodyPr wrap="square" lIns="53975" tIns="53975" rIns="53975" bIns="53975">
            <a:noAutofit/>
          </a:bodyPr>
          <a:lstStyle/>
          <a:p>
            <a:pPr marL="0" lvl="1">
              <a:spcAft>
                <a:spcPts val="100"/>
              </a:spcAft>
              <a:buClr>
                <a:srgbClr val="97989A"/>
              </a:buClr>
              <a:defRPr/>
            </a:pPr>
            <a:r>
              <a:rPr lang="en-US" sz="900" b="1" dirty="0" smtClean="0">
                <a:solidFill>
                  <a:schemeClr val="tx2"/>
                </a:solidFill>
                <a:cs typeface="Arial" pitchFamily="34" charset="0"/>
              </a:rPr>
              <a:t>Approach:</a:t>
            </a:r>
          </a:p>
          <a:p>
            <a:pPr marL="0" lvl="2">
              <a:spcAft>
                <a:spcPts val="100"/>
              </a:spcAft>
              <a:buClr>
                <a:schemeClr val="tx2"/>
              </a:buClr>
              <a:defRPr/>
            </a:pPr>
            <a:r>
              <a:rPr lang="en-US" sz="900" b="1" dirty="0" smtClean="0"/>
              <a:t>Project entry before the due diligence or in the   DD - often in the framework of an operational due diligence</a:t>
            </a:r>
          </a:p>
          <a:p>
            <a:pPr marL="216000" lvl="2" indent="-216000">
              <a:spcAft>
                <a:spcPts val="100"/>
              </a:spcAft>
              <a:buClr>
                <a:schemeClr val="tx2"/>
              </a:buClr>
              <a:buSzPct val="100000"/>
              <a:buFont typeface="Arial" panose="020B0604020202020204" pitchFamily="34" charset="0"/>
              <a:buChar char="—"/>
              <a:defRPr/>
            </a:pPr>
            <a:r>
              <a:rPr lang="en-US" sz="900" dirty="0" smtClean="0"/>
              <a:t>Generate transparency about one-off-costs and ongoing P&amp;L-effects, especially COGS and SG&amp;A</a:t>
            </a:r>
          </a:p>
          <a:p>
            <a:pPr marL="216000" lvl="2" indent="-216000">
              <a:spcAft>
                <a:spcPts val="100"/>
              </a:spcAft>
              <a:buClr>
                <a:schemeClr val="tx2"/>
              </a:buClr>
              <a:buSzPct val="100000"/>
              <a:buFont typeface="Arial" panose="020B0604020202020204" pitchFamily="34" charset="0"/>
              <a:buChar char="—"/>
              <a:defRPr/>
            </a:pPr>
            <a:r>
              <a:rPr lang="en-US" sz="900" dirty="0" smtClean="0"/>
              <a:t>Comparator analyses with competitors’ data</a:t>
            </a:r>
          </a:p>
          <a:p>
            <a:pPr marL="216000" lvl="2" indent="-216000">
              <a:spcAft>
                <a:spcPts val="100"/>
              </a:spcAft>
              <a:buClr>
                <a:schemeClr val="tx2"/>
              </a:buClr>
              <a:buSzPct val="100000"/>
              <a:buFont typeface="Arial" panose="020B0604020202020204" pitchFamily="34" charset="0"/>
              <a:buChar char="—"/>
              <a:defRPr/>
            </a:pPr>
            <a:r>
              <a:rPr lang="en-US" sz="900" dirty="0" smtClean="0"/>
              <a:t>Separate top-line validation</a:t>
            </a:r>
          </a:p>
          <a:p>
            <a:pPr marL="216000" lvl="2" indent="-216000">
              <a:spcAft>
                <a:spcPts val="100"/>
              </a:spcAft>
              <a:buClr>
                <a:schemeClr val="tx2"/>
              </a:buClr>
              <a:buFont typeface="Arial" panose="020B0604020202020204" pitchFamily="34" charset="0"/>
              <a:buChar char="—"/>
              <a:defRPr/>
            </a:pPr>
            <a:r>
              <a:rPr lang="en-US" sz="900" dirty="0" smtClean="0"/>
              <a:t>Assessment of the synergy potential</a:t>
            </a:r>
          </a:p>
          <a:p>
            <a:pPr marL="0" lvl="2">
              <a:spcAft>
                <a:spcPts val="100"/>
              </a:spcAft>
              <a:buClr>
                <a:schemeClr val="tx2"/>
              </a:buClr>
              <a:defRPr/>
            </a:pPr>
            <a:r>
              <a:rPr lang="en-US" sz="900" b="1" dirty="0" smtClean="0"/>
              <a:t>Project entry after DD, but prior to signing:</a:t>
            </a:r>
          </a:p>
          <a:p>
            <a:pPr marL="216000" lvl="2" indent="-216000">
              <a:spcAft>
                <a:spcPts val="100"/>
              </a:spcAft>
              <a:buClr>
                <a:schemeClr val="tx2"/>
              </a:buClr>
              <a:buSzPct val="100000"/>
              <a:buFont typeface="Arial" panose="020B0604020202020204" pitchFamily="34" charset="0"/>
              <a:buChar char="—"/>
              <a:defRPr/>
            </a:pPr>
            <a:r>
              <a:rPr lang="en-US" sz="900" dirty="0" smtClean="0"/>
              <a:t>“Outside in“ review of the information on the customer side e.g. findings from the due diligence; previously formulated financial targets, e.g. from management board documents, investment proposals, M&amp;A business cases, etc.</a:t>
            </a:r>
          </a:p>
          <a:p>
            <a:pPr marL="216000" lvl="2" indent="-216000">
              <a:spcAft>
                <a:spcPts val="100"/>
              </a:spcAft>
              <a:buClr>
                <a:schemeClr val="tx2"/>
              </a:buClr>
              <a:buSzPct val="100000"/>
              <a:buFont typeface="Arial" panose="020B0604020202020204" pitchFamily="34" charset="0"/>
              <a:buChar char="—"/>
              <a:defRPr/>
            </a:pPr>
            <a:r>
              <a:rPr lang="en-US" sz="900" dirty="0" smtClean="0"/>
              <a:t>Workshops with experts on the buyer side, who were involved in compiling the information listed above (e.g. from sales/R&amp;D/production or from M&amp;A/Finance) for validation and updates of the data</a:t>
            </a:r>
          </a:p>
          <a:p>
            <a:pPr marL="216000" lvl="2" indent="-216000">
              <a:spcAft>
                <a:spcPts val="100"/>
              </a:spcAft>
              <a:buClr>
                <a:schemeClr val="tx2"/>
              </a:buClr>
              <a:buSzPct val="100000"/>
              <a:buFont typeface="Arial" panose="020B0604020202020204" pitchFamily="34" charset="0"/>
              <a:buChar char="—"/>
              <a:defRPr/>
            </a:pPr>
            <a:r>
              <a:rPr lang="en-US" sz="900" dirty="0" smtClean="0"/>
              <a:t>Linking of the synergy goals with a standalone planning of the target (if planning data available) for high-level “Joint Business Case“</a:t>
            </a:r>
          </a:p>
          <a:p>
            <a:pPr marL="216000" lvl="2" indent="-216000">
              <a:spcAft>
                <a:spcPts val="100"/>
              </a:spcAft>
              <a:buClr>
                <a:schemeClr val="tx2"/>
              </a:buClr>
              <a:buSzPct val="100000"/>
              <a:buFont typeface="Arial" panose="020B0604020202020204" pitchFamily="34" charset="0"/>
              <a:buChar char="—"/>
              <a:defRPr/>
            </a:pPr>
            <a:r>
              <a:rPr lang="en-US" sz="900" dirty="0" smtClean="0"/>
              <a:t>This high-level „Joint Business Case“ is considered in the integration (JV) blueprint and is approved by the steering committee</a:t>
            </a:r>
          </a:p>
          <a:p>
            <a:pPr marL="0" lvl="1">
              <a:spcAft>
                <a:spcPts val="100"/>
              </a:spcAft>
              <a:buClr>
                <a:srgbClr val="97989A"/>
              </a:buClr>
              <a:defRPr/>
            </a:pPr>
            <a:r>
              <a:rPr lang="en-US" sz="900" b="1" dirty="0" smtClean="0">
                <a:solidFill>
                  <a:schemeClr val="tx2"/>
                </a:solidFill>
                <a:cs typeface="Arial" pitchFamily="34" charset="0"/>
              </a:rPr>
              <a:t>Output:</a:t>
            </a:r>
          </a:p>
          <a:p>
            <a:pPr marL="216000" lvl="2" indent="-216000">
              <a:spcAft>
                <a:spcPts val="100"/>
              </a:spcAft>
              <a:buClr>
                <a:schemeClr val="tx2"/>
              </a:buClr>
              <a:buFont typeface="Arial" panose="020B0604020202020204" pitchFamily="34" charset="0"/>
              <a:buChar char="—"/>
              <a:defRPr/>
            </a:pPr>
            <a:r>
              <a:rPr lang="en-US" sz="900" dirty="0" smtClean="0"/>
              <a:t>High level “Joint Business Case“ in Excel</a:t>
            </a:r>
          </a:p>
          <a:p>
            <a:pPr marL="216000" lvl="2" indent="-216000">
              <a:spcAft>
                <a:spcPts val="100"/>
              </a:spcAft>
              <a:buClr>
                <a:schemeClr val="tx2"/>
              </a:buClr>
              <a:buFont typeface="Arial" panose="020B0604020202020204" pitchFamily="34" charset="0"/>
              <a:buChar char="—"/>
              <a:defRPr/>
            </a:pPr>
            <a:r>
              <a:rPr lang="en-US" sz="900" dirty="0" smtClean="0"/>
              <a:t>Management presentation of the core statements in PowerPoint</a:t>
            </a:r>
          </a:p>
          <a:p>
            <a:pPr marL="179388" lvl="1" indent="-179388">
              <a:spcAft>
                <a:spcPts val="100"/>
              </a:spcAft>
              <a:buClr>
                <a:srgbClr val="97989A"/>
              </a:buClr>
              <a:buFont typeface="Symbol" pitchFamily="18" charset="2"/>
              <a:buChar char="-"/>
              <a:defRPr/>
            </a:pPr>
            <a:endParaRPr lang="en-US" sz="900" dirty="0" smtClean="0">
              <a:cs typeface="Arial" pitchFamily="34" charset="0"/>
            </a:endParaRPr>
          </a:p>
        </p:txBody>
      </p:sp>
      <p:sp>
        <p:nvSpPr>
          <p:cNvPr id="39" name="Text Placeholder 7"/>
          <p:cNvSpPr txBox="1">
            <a:spLocks/>
          </p:cNvSpPr>
          <p:nvPr/>
        </p:nvSpPr>
        <p:spPr>
          <a:xfrm>
            <a:off x="3502046" y="1745044"/>
            <a:ext cx="2874736" cy="4376674"/>
          </a:xfrm>
          <a:prstGeom prst="rect">
            <a:avLst/>
          </a:prstGeom>
          <a:solidFill>
            <a:schemeClr val="bg1"/>
          </a:solidFill>
          <a:ln w="9525">
            <a:solidFill>
              <a:schemeClr val="accent3"/>
            </a:solidFill>
          </a:ln>
        </p:spPr>
        <p:txBody>
          <a:bodyPr wrap="square" lIns="53975" tIns="53975" rIns="53975" bIns="53975">
            <a:noAutofit/>
          </a:bodyPr>
          <a:lstStyle/>
          <a:p>
            <a:pPr marL="0" lvl="1">
              <a:spcAft>
                <a:spcPts val="100"/>
              </a:spcAft>
              <a:buClr>
                <a:srgbClr val="97989A"/>
              </a:buClr>
              <a:defRPr/>
            </a:pPr>
            <a:r>
              <a:rPr lang="en-US" sz="900" b="1" dirty="0" smtClean="0">
                <a:solidFill>
                  <a:schemeClr val="tx2"/>
                </a:solidFill>
                <a:cs typeface="Arial" pitchFamily="34" charset="0"/>
              </a:rPr>
              <a:t>Approach:</a:t>
            </a:r>
          </a:p>
          <a:p>
            <a:pPr marL="0" lvl="2">
              <a:spcAft>
                <a:spcPts val="100"/>
              </a:spcAft>
              <a:buClr>
                <a:schemeClr val="tx2"/>
              </a:buClr>
              <a:defRPr/>
            </a:pPr>
            <a:r>
              <a:rPr lang="en-US" sz="900" b="1" dirty="0" smtClean="0"/>
              <a:t>After signing and beyond closing</a:t>
            </a:r>
          </a:p>
          <a:p>
            <a:pPr marL="216000" lvl="2" indent="-216000">
              <a:spcAft>
                <a:spcPts val="100"/>
              </a:spcAft>
              <a:buClr>
                <a:schemeClr val="tx2"/>
              </a:buClr>
              <a:buFont typeface="Arial" panose="020B0604020202020204" pitchFamily="34" charset="0"/>
              <a:buChar char="—"/>
              <a:defRPr/>
            </a:pPr>
            <a:r>
              <a:rPr lang="en-US" sz="900" dirty="0" smtClean="0"/>
              <a:t>As soon as the access to the target allows an exchange of sensitive information (e.g. data on products and prices, R&amp;D, sales, customers), sales and cost synergies will be compiled in individual synergies (for instance at the level of product groups, new distribution campaigns, etc.)</a:t>
            </a:r>
          </a:p>
          <a:p>
            <a:pPr marL="216000" lvl="2" indent="-216000">
              <a:spcAft>
                <a:spcPts val="100"/>
              </a:spcAft>
              <a:buClr>
                <a:schemeClr val="tx2"/>
              </a:buClr>
              <a:buFont typeface="Arial" panose="020B0604020202020204" pitchFamily="34" charset="0"/>
              <a:buChar char="—"/>
              <a:defRPr/>
            </a:pPr>
            <a:r>
              <a:rPr lang="en-US" sz="900" dirty="0" smtClean="0"/>
              <a:t>Workshops for each synergy with representatives from the affected functions, especially sales, R&amp;D, production for the detailed determination and forecast of the sales synergies as well as for the identification of additional synergy potentials</a:t>
            </a:r>
          </a:p>
          <a:p>
            <a:pPr marL="216000" lvl="2" indent="-216000">
              <a:spcAft>
                <a:spcPts val="100"/>
              </a:spcAft>
              <a:buClr>
                <a:schemeClr val="tx2"/>
              </a:buClr>
              <a:buFont typeface="Arial" panose="020B0604020202020204" pitchFamily="34" charset="0"/>
              <a:buChar char="—"/>
              <a:defRPr/>
            </a:pPr>
            <a:r>
              <a:rPr lang="en-US" sz="900" dirty="0" smtClean="0"/>
              <a:t>If possible: workshops with the CFO (or Finance staff) of the target for a detailed determination and forecast of cost synergies as well as for the identification of additional synergy potentials</a:t>
            </a:r>
          </a:p>
          <a:p>
            <a:pPr marL="216000" lvl="2" indent="-216000">
              <a:spcAft>
                <a:spcPts val="100"/>
              </a:spcAft>
              <a:buClr>
                <a:schemeClr val="tx2"/>
              </a:buClr>
              <a:buFont typeface="Arial" panose="020B0604020202020204" pitchFamily="34" charset="0"/>
              <a:buChar char="—"/>
              <a:defRPr/>
            </a:pPr>
            <a:r>
              <a:rPr lang="en-US" sz="900" dirty="0" smtClean="0"/>
              <a:t>Cooperation with Controlling / planning of buyer and target for the determination of the P&amp;L effectiveness of each synergy and the implementation of the goals in the mid and long-term company planning</a:t>
            </a:r>
          </a:p>
          <a:p>
            <a:pPr marL="0" lvl="1">
              <a:spcAft>
                <a:spcPts val="100"/>
              </a:spcAft>
              <a:buClr>
                <a:srgbClr val="97989A"/>
              </a:buClr>
              <a:defRPr/>
            </a:pPr>
            <a:r>
              <a:rPr lang="en-US" sz="900" b="1" dirty="0" smtClean="0">
                <a:solidFill>
                  <a:schemeClr val="tx2"/>
                </a:solidFill>
                <a:cs typeface="Arial" pitchFamily="34" charset="0"/>
              </a:rPr>
              <a:t>Output:</a:t>
            </a:r>
          </a:p>
          <a:p>
            <a:pPr marL="216000" lvl="2" indent="-216000">
              <a:spcAft>
                <a:spcPts val="100"/>
              </a:spcAft>
              <a:buClr>
                <a:schemeClr val="tx2"/>
              </a:buClr>
              <a:buFont typeface="Arial" panose="020B0604020202020204" pitchFamily="34" charset="0"/>
              <a:buChar char="—"/>
              <a:defRPr/>
            </a:pPr>
            <a:r>
              <a:rPr lang="en-US" sz="900" dirty="0" smtClean="0"/>
              <a:t>Synergy case at the individual synergy level incl. EBIT/EBITDA effectiveness, one-offs, capex, FTE impacts, etc.</a:t>
            </a:r>
          </a:p>
          <a:p>
            <a:pPr marL="216000" lvl="2" indent="-216000">
              <a:spcAft>
                <a:spcPts val="100"/>
              </a:spcAft>
              <a:buClr>
                <a:schemeClr val="tx2"/>
              </a:buClr>
              <a:buFont typeface="Arial" panose="020B0604020202020204" pitchFamily="34" charset="0"/>
              <a:buChar char="—"/>
              <a:defRPr/>
            </a:pPr>
            <a:r>
              <a:rPr lang="en-US" sz="900" dirty="0" smtClean="0"/>
              <a:t>Gap analysis between the original synergy goals from the due diligence / M&amp;A business case and an adjusted forecast at the level of the individual synergies</a:t>
            </a:r>
          </a:p>
          <a:p>
            <a:pPr marL="179388" lvl="1" indent="-179388">
              <a:spcAft>
                <a:spcPts val="100"/>
              </a:spcAft>
              <a:buClr>
                <a:srgbClr val="97989A"/>
              </a:buClr>
              <a:buFont typeface="Arial" pitchFamily="34" charset="0"/>
              <a:buChar char="■"/>
              <a:defRPr/>
            </a:pPr>
            <a:endParaRPr lang="en-US" sz="900" dirty="0" smtClean="0">
              <a:cs typeface="Arial" pitchFamily="34" charset="0"/>
            </a:endParaRPr>
          </a:p>
        </p:txBody>
      </p:sp>
      <p:sp>
        <p:nvSpPr>
          <p:cNvPr id="40" name="Text Placeholder 7"/>
          <p:cNvSpPr txBox="1">
            <a:spLocks/>
          </p:cNvSpPr>
          <p:nvPr/>
        </p:nvSpPr>
        <p:spPr>
          <a:xfrm>
            <a:off x="6495441" y="1745044"/>
            <a:ext cx="2755239" cy="4376674"/>
          </a:xfrm>
          <a:prstGeom prst="rect">
            <a:avLst/>
          </a:prstGeom>
          <a:solidFill>
            <a:schemeClr val="bg1"/>
          </a:solidFill>
          <a:ln w="9525">
            <a:solidFill>
              <a:schemeClr val="accent1"/>
            </a:solidFill>
          </a:ln>
        </p:spPr>
        <p:txBody>
          <a:bodyPr wrap="square" lIns="53975" tIns="53975" rIns="53975" bIns="53975">
            <a:noAutofit/>
          </a:bodyPr>
          <a:lstStyle/>
          <a:p>
            <a:pPr marL="0" lvl="1">
              <a:spcAft>
                <a:spcPts val="100"/>
              </a:spcAft>
              <a:buClr>
                <a:srgbClr val="97989A"/>
              </a:buClr>
              <a:defRPr/>
            </a:pPr>
            <a:r>
              <a:rPr lang="en-US" sz="900" b="1" dirty="0" smtClean="0">
                <a:solidFill>
                  <a:schemeClr val="tx2"/>
                </a:solidFill>
                <a:cs typeface="Arial" pitchFamily="34" charset="0"/>
              </a:rPr>
              <a:t>Approach:</a:t>
            </a:r>
          </a:p>
          <a:p>
            <a:pPr marL="216000" lvl="2" indent="-216000">
              <a:spcAft>
                <a:spcPts val="100"/>
              </a:spcAft>
              <a:buClr>
                <a:schemeClr val="tx2"/>
              </a:buClr>
              <a:buFont typeface="Arial" panose="020B0604020202020204" pitchFamily="34" charset="0"/>
              <a:buChar char="—"/>
              <a:defRPr/>
            </a:pPr>
            <a:r>
              <a:rPr lang="en-US" sz="900" dirty="0" smtClean="0"/>
              <a:t>Establish a project structure for the monitoring of the implementation progress</a:t>
            </a:r>
          </a:p>
          <a:p>
            <a:pPr marL="216000" lvl="2" indent="-216000">
              <a:spcAft>
                <a:spcPts val="100"/>
              </a:spcAft>
              <a:buClr>
                <a:schemeClr val="tx2"/>
              </a:buClr>
              <a:buFont typeface="Arial" panose="020B0604020202020204" pitchFamily="34" charset="0"/>
              <a:buChar char="—"/>
              <a:defRPr/>
            </a:pPr>
            <a:r>
              <a:rPr lang="en-US" sz="900" dirty="0" smtClean="0"/>
              <a:t>Regular workshops with clear responsibilities for each synergy </a:t>
            </a:r>
          </a:p>
          <a:p>
            <a:pPr marL="216000" lvl="2" indent="-216000">
              <a:spcAft>
                <a:spcPts val="100"/>
              </a:spcAft>
              <a:buClr>
                <a:schemeClr val="tx2"/>
              </a:buClr>
              <a:buFont typeface="Arial" panose="020B0604020202020204" pitchFamily="34" charset="0"/>
              <a:buChar char="—"/>
              <a:defRPr/>
            </a:pPr>
            <a:r>
              <a:rPr lang="en-US" sz="900" dirty="0" smtClean="0"/>
              <a:t>Reporting to the integration (JV) management</a:t>
            </a:r>
          </a:p>
          <a:p>
            <a:pPr marL="216000" lvl="2" indent="-216000">
              <a:spcAft>
                <a:spcPts val="100"/>
              </a:spcAft>
              <a:buClr>
                <a:schemeClr val="tx2"/>
              </a:buClr>
              <a:buFont typeface="Arial" panose="020B0604020202020204" pitchFamily="34" charset="0"/>
              <a:buChar char="—"/>
              <a:defRPr/>
            </a:pPr>
            <a:r>
              <a:rPr lang="en-US" sz="900" dirty="0" smtClean="0"/>
              <a:t>Tracking of the measures with TrAction</a:t>
            </a:r>
          </a:p>
          <a:p>
            <a:pPr marL="0" lvl="1">
              <a:spcAft>
                <a:spcPts val="100"/>
              </a:spcAft>
              <a:buClr>
                <a:srgbClr val="97989A"/>
              </a:buClr>
              <a:defRPr/>
            </a:pPr>
            <a:r>
              <a:rPr lang="en-US" sz="900" b="1" dirty="0" smtClean="0">
                <a:solidFill>
                  <a:schemeClr val="tx2"/>
                </a:solidFill>
                <a:cs typeface="Arial" pitchFamily="34" charset="0"/>
              </a:rPr>
              <a:t>Output:</a:t>
            </a:r>
          </a:p>
          <a:p>
            <a:pPr marL="216000" lvl="2" indent="-216000">
              <a:spcAft>
                <a:spcPts val="100"/>
              </a:spcAft>
              <a:buClr>
                <a:schemeClr val="tx2"/>
              </a:buClr>
              <a:buFont typeface="Arial" panose="020B0604020202020204" pitchFamily="34" charset="0"/>
              <a:buChar char="—"/>
              <a:defRPr/>
            </a:pPr>
            <a:r>
              <a:rPr lang="en-US" sz="900" dirty="0" smtClean="0"/>
              <a:t>Transparency about the progress of the synergy realization</a:t>
            </a:r>
          </a:p>
          <a:p>
            <a:pPr marL="216000" lvl="2" indent="-216000">
              <a:spcAft>
                <a:spcPts val="100"/>
              </a:spcAft>
              <a:buClr>
                <a:schemeClr val="tx2"/>
              </a:buClr>
              <a:buFont typeface="Arial" panose="020B0604020202020204" pitchFamily="34" charset="0"/>
              <a:buChar char="—"/>
              <a:defRPr/>
            </a:pPr>
            <a:r>
              <a:rPr lang="en-US" sz="900" dirty="0" smtClean="0"/>
              <a:t>Early warning system in case of deviation from plan</a:t>
            </a:r>
          </a:p>
          <a:p>
            <a:pPr marL="216000" lvl="2" indent="-216000">
              <a:spcAft>
                <a:spcPts val="100"/>
              </a:spcAft>
              <a:buClr>
                <a:schemeClr val="tx2"/>
              </a:buClr>
              <a:buFont typeface="Arial" panose="020B0604020202020204" pitchFamily="34" charset="0"/>
              <a:buChar char="—"/>
              <a:defRPr/>
            </a:pPr>
            <a:r>
              <a:rPr lang="en-US" sz="900" dirty="0" smtClean="0"/>
              <a:t>Clear responsibilities and reporting structures</a:t>
            </a:r>
          </a:p>
          <a:p>
            <a:pPr marL="179388" lvl="1" indent="-179388">
              <a:spcAft>
                <a:spcPts val="100"/>
              </a:spcAft>
              <a:buClr>
                <a:srgbClr val="97989A"/>
              </a:buClr>
              <a:buFont typeface="Arial" pitchFamily="34" charset="0"/>
              <a:buChar char="■"/>
              <a:defRPr/>
            </a:pPr>
            <a:endParaRPr lang="en-US" sz="900" dirty="0" smtClean="0">
              <a:cs typeface="Arial" pitchFamily="34" charset="0"/>
            </a:endParaRPr>
          </a:p>
        </p:txBody>
      </p:sp>
      <p:sp>
        <p:nvSpPr>
          <p:cNvPr id="41" name="Ellipse 61"/>
          <p:cNvSpPr>
            <a:spLocks/>
          </p:cNvSpPr>
          <p:nvPr/>
        </p:nvSpPr>
        <p:spPr>
          <a:xfrm>
            <a:off x="454263" y="1294373"/>
            <a:ext cx="180000" cy="1800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42" name="Ellipse 61"/>
          <p:cNvSpPr>
            <a:spLocks/>
          </p:cNvSpPr>
          <p:nvPr/>
        </p:nvSpPr>
        <p:spPr>
          <a:xfrm>
            <a:off x="3476969" y="1294373"/>
            <a:ext cx="180000" cy="1800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43" name="Ellipse 61"/>
          <p:cNvSpPr>
            <a:spLocks/>
          </p:cNvSpPr>
          <p:nvPr/>
        </p:nvSpPr>
        <p:spPr>
          <a:xfrm>
            <a:off x="6487481" y="1294373"/>
            <a:ext cx="180000" cy="1800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Tree>
    <p:extLst>
      <p:ext uri="{BB962C8B-B14F-4D97-AF65-F5344CB8AC3E}">
        <p14:creationId xmlns:p14="http://schemas.microsoft.com/office/powerpoint/2010/main" val="282018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Both repeating and one-off synergies must be considered in a transaction</a:t>
            </a:r>
          </a:p>
          <a:p>
            <a:pPr lvl="2"/>
            <a:r>
              <a:rPr lang="en-US" dirty="0"/>
              <a:t>(Operating) synergies may be sales or cost driven</a:t>
            </a:r>
          </a:p>
          <a:p>
            <a:pPr lvl="2"/>
            <a:r>
              <a:rPr lang="en-US" dirty="0"/>
              <a:t>Dissynergies are core risks of every transaction and must be anticipated and steered in advance of any transaction</a:t>
            </a:r>
          </a:p>
          <a:p>
            <a:pPr lvl="2"/>
            <a:r>
              <a:rPr lang="en-US" dirty="0"/>
              <a:t>Typical one-off costs are costs caused by the integration or by actual and opportunity cost of personnel (management resources) assigned to the project </a:t>
            </a:r>
          </a:p>
        </p:txBody>
      </p:sp>
      <p:sp>
        <p:nvSpPr>
          <p:cNvPr id="4" name="Titel 3"/>
          <p:cNvSpPr>
            <a:spLocks noGrp="1"/>
          </p:cNvSpPr>
          <p:nvPr>
            <p:ph type="title"/>
          </p:nvPr>
        </p:nvSpPr>
        <p:spPr/>
        <p:txBody>
          <a:bodyPr/>
          <a:lstStyle/>
          <a:p>
            <a:r>
              <a:rPr lang="en-US" dirty="0" smtClean="0"/>
              <a:t>1. What role do synergies play in the management of transactions? (1/3)</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42" name="Line 83"/>
          <p:cNvSpPr>
            <a:spLocks noChangeShapeType="1"/>
          </p:cNvSpPr>
          <p:nvPr/>
        </p:nvSpPr>
        <p:spPr bwMode="auto">
          <a:xfrm flipH="1">
            <a:off x="4459874" y="2159494"/>
            <a:ext cx="0" cy="192953"/>
          </a:xfrm>
          <a:prstGeom prst="line">
            <a:avLst/>
          </a:prstGeom>
          <a:noFill/>
          <a:ln w="6350">
            <a:solidFill>
              <a:schemeClr val="accent4"/>
            </a:solidFill>
            <a:round/>
            <a:headEnd/>
            <a:tailEnd type="triangle"/>
          </a:ln>
        </p:spPr>
        <p:txBody>
          <a:bodyPr lIns="0" tIns="0" rIns="0" bIns="0" anchor="b"/>
          <a:lstStyle/>
          <a:p>
            <a:endParaRPr lang="en-US" sz="900" dirty="0"/>
          </a:p>
        </p:txBody>
      </p:sp>
      <p:sp>
        <p:nvSpPr>
          <p:cNvPr id="44" name="Rectangle 5"/>
          <p:cNvSpPr>
            <a:spLocks noChangeArrowheads="1"/>
          </p:cNvSpPr>
          <p:nvPr/>
        </p:nvSpPr>
        <p:spPr bwMode="auto">
          <a:xfrm>
            <a:off x="8266986" y="5571654"/>
            <a:ext cx="771564" cy="226666"/>
          </a:xfrm>
          <a:prstGeom prst="rect">
            <a:avLst/>
          </a:prstGeom>
          <a:noFill/>
          <a:ln w="6350">
            <a:noFill/>
            <a:miter lim="800000"/>
            <a:headEnd/>
            <a:tailEnd/>
          </a:ln>
        </p:spPr>
        <p:txBody>
          <a:bodyPr lIns="0" tIns="0" rIns="0" bIns="0"/>
          <a:lstStyle/>
          <a:p>
            <a:pPr algn="ctr">
              <a:spcBef>
                <a:spcPct val="40000"/>
              </a:spcBef>
            </a:pPr>
            <a:r>
              <a:rPr lang="en-US" sz="800" b="1" dirty="0" smtClean="0"/>
              <a:t>Value to </a:t>
            </a:r>
            <a:br>
              <a:rPr lang="en-US" sz="800" b="1" dirty="0" smtClean="0"/>
            </a:br>
            <a:r>
              <a:rPr lang="en-US" sz="800" b="1" dirty="0" smtClean="0"/>
              <a:t>acquirer</a:t>
            </a:r>
            <a:endParaRPr lang="en-US" sz="800" b="1" dirty="0"/>
          </a:p>
        </p:txBody>
      </p:sp>
      <p:sp>
        <p:nvSpPr>
          <p:cNvPr id="45" name="Rectangle 6"/>
          <p:cNvSpPr>
            <a:spLocks noChangeArrowheads="1"/>
          </p:cNvSpPr>
          <p:nvPr/>
        </p:nvSpPr>
        <p:spPr bwMode="auto">
          <a:xfrm>
            <a:off x="7490379" y="2640011"/>
            <a:ext cx="771564" cy="226665"/>
          </a:xfrm>
          <a:prstGeom prst="rect">
            <a:avLst/>
          </a:prstGeom>
          <a:noFill/>
          <a:ln w="6350">
            <a:noFill/>
            <a:miter lim="800000"/>
            <a:headEnd/>
            <a:tailEnd/>
          </a:ln>
        </p:spPr>
        <p:txBody>
          <a:bodyPr lIns="0" tIns="0" rIns="0" bIns="0"/>
          <a:lstStyle/>
          <a:p>
            <a:pPr algn="ctr">
              <a:spcBef>
                <a:spcPct val="40000"/>
              </a:spcBef>
            </a:pPr>
            <a:r>
              <a:rPr lang="en-US" sz="800" b="1" dirty="0" smtClean="0"/>
              <a:t>Working capital  and fixed asset investments</a:t>
            </a:r>
            <a:endParaRPr lang="en-US" sz="800" b="1" dirty="0"/>
          </a:p>
        </p:txBody>
      </p:sp>
      <p:sp>
        <p:nvSpPr>
          <p:cNvPr id="46" name="Rectangle 7"/>
          <p:cNvSpPr>
            <a:spLocks noChangeArrowheads="1"/>
          </p:cNvSpPr>
          <p:nvPr/>
        </p:nvSpPr>
        <p:spPr bwMode="auto">
          <a:xfrm>
            <a:off x="6592253" y="2631004"/>
            <a:ext cx="771564" cy="226665"/>
          </a:xfrm>
          <a:prstGeom prst="rect">
            <a:avLst/>
          </a:prstGeom>
          <a:noFill/>
          <a:ln w="6350">
            <a:noFill/>
            <a:miter lim="800000"/>
            <a:headEnd/>
            <a:tailEnd/>
          </a:ln>
        </p:spPr>
        <p:txBody>
          <a:bodyPr lIns="0" tIns="0" rIns="0" bIns="0"/>
          <a:lstStyle/>
          <a:p>
            <a:pPr algn="ctr">
              <a:spcBef>
                <a:spcPct val="40000"/>
              </a:spcBef>
            </a:pPr>
            <a:r>
              <a:rPr lang="en-US" sz="800" b="1" dirty="0" smtClean="0"/>
              <a:t>Working capital and fixed asset synergies</a:t>
            </a:r>
            <a:endParaRPr lang="en-US" sz="800" b="1" dirty="0"/>
          </a:p>
        </p:txBody>
      </p:sp>
      <p:sp>
        <p:nvSpPr>
          <p:cNvPr id="47" name="Rectangle 8"/>
          <p:cNvSpPr>
            <a:spLocks noChangeArrowheads="1"/>
          </p:cNvSpPr>
          <p:nvPr/>
        </p:nvSpPr>
        <p:spPr bwMode="auto">
          <a:xfrm>
            <a:off x="5762331" y="2645550"/>
            <a:ext cx="771564" cy="226666"/>
          </a:xfrm>
          <a:prstGeom prst="rect">
            <a:avLst/>
          </a:prstGeom>
          <a:noFill/>
          <a:ln w="6350">
            <a:noFill/>
            <a:miter lim="800000"/>
            <a:headEnd/>
            <a:tailEnd/>
          </a:ln>
        </p:spPr>
        <p:txBody>
          <a:bodyPr lIns="0" tIns="0" rIns="0" bIns="0"/>
          <a:lstStyle/>
          <a:p>
            <a:pPr algn="ctr">
              <a:spcBef>
                <a:spcPct val="40000"/>
              </a:spcBef>
            </a:pPr>
            <a:r>
              <a:rPr lang="en-US" sz="800" b="1" dirty="0" smtClean="0"/>
              <a:t>One-off costs</a:t>
            </a:r>
            <a:endParaRPr lang="en-US" sz="800" b="1" dirty="0"/>
          </a:p>
        </p:txBody>
      </p:sp>
      <p:sp>
        <p:nvSpPr>
          <p:cNvPr id="48" name="Rectangle 9"/>
          <p:cNvSpPr>
            <a:spLocks noChangeArrowheads="1"/>
          </p:cNvSpPr>
          <p:nvPr/>
        </p:nvSpPr>
        <p:spPr bwMode="auto">
          <a:xfrm>
            <a:off x="4898617" y="2530430"/>
            <a:ext cx="908164" cy="247682"/>
          </a:xfrm>
          <a:prstGeom prst="rect">
            <a:avLst/>
          </a:prstGeom>
          <a:noFill/>
          <a:ln w="6350">
            <a:noFill/>
            <a:miter lim="800000"/>
            <a:headEnd/>
            <a:tailEnd/>
          </a:ln>
        </p:spPr>
        <p:txBody>
          <a:bodyPr lIns="0" tIns="0" rIns="0" bIns="0"/>
          <a:lstStyle/>
          <a:p>
            <a:pPr algn="ctr">
              <a:spcBef>
                <a:spcPct val="40000"/>
              </a:spcBef>
            </a:pPr>
            <a:r>
              <a:rPr lang="en-US" sz="800" b="1" dirty="0" smtClean="0"/>
              <a:t>Dis-synergies</a:t>
            </a:r>
            <a:endParaRPr lang="en-US" sz="800" b="1" dirty="0"/>
          </a:p>
        </p:txBody>
      </p:sp>
      <p:sp>
        <p:nvSpPr>
          <p:cNvPr id="49" name="Rectangle 10"/>
          <p:cNvSpPr>
            <a:spLocks noChangeArrowheads="1"/>
          </p:cNvSpPr>
          <p:nvPr/>
        </p:nvSpPr>
        <p:spPr bwMode="auto">
          <a:xfrm>
            <a:off x="4157567" y="2751092"/>
            <a:ext cx="773066" cy="226665"/>
          </a:xfrm>
          <a:prstGeom prst="rect">
            <a:avLst/>
          </a:prstGeom>
          <a:noFill/>
          <a:ln w="6350">
            <a:noFill/>
            <a:miter lim="800000"/>
            <a:headEnd/>
            <a:tailEnd/>
          </a:ln>
        </p:spPr>
        <p:txBody>
          <a:bodyPr lIns="0" tIns="0" rIns="0" bIns="0"/>
          <a:lstStyle/>
          <a:p>
            <a:pPr algn="ctr">
              <a:spcBef>
                <a:spcPct val="40000"/>
              </a:spcBef>
            </a:pPr>
            <a:r>
              <a:rPr lang="en-US" sz="800" b="1" dirty="0" smtClean="0"/>
              <a:t>Revenue synergies</a:t>
            </a:r>
          </a:p>
          <a:p>
            <a:pPr algn="ctr">
              <a:spcBef>
                <a:spcPct val="40000"/>
              </a:spcBef>
            </a:pPr>
            <a:endParaRPr lang="en-US" sz="800" b="1" dirty="0"/>
          </a:p>
        </p:txBody>
      </p:sp>
      <p:sp>
        <p:nvSpPr>
          <p:cNvPr id="50" name="Rectangle 11"/>
          <p:cNvSpPr>
            <a:spLocks noChangeArrowheads="1"/>
          </p:cNvSpPr>
          <p:nvPr/>
        </p:nvSpPr>
        <p:spPr bwMode="auto">
          <a:xfrm>
            <a:off x="3299432" y="3402568"/>
            <a:ext cx="773065" cy="226665"/>
          </a:xfrm>
          <a:prstGeom prst="rect">
            <a:avLst/>
          </a:prstGeom>
          <a:noFill/>
          <a:ln w="6350">
            <a:noFill/>
            <a:miter lim="800000"/>
            <a:headEnd/>
            <a:tailEnd/>
          </a:ln>
        </p:spPr>
        <p:txBody>
          <a:bodyPr lIns="0" tIns="0" rIns="0" bIns="0"/>
          <a:lstStyle/>
          <a:p>
            <a:pPr algn="ctr">
              <a:spcBef>
                <a:spcPct val="40000"/>
              </a:spcBef>
            </a:pPr>
            <a:r>
              <a:rPr lang="en-US" sz="800" b="1" dirty="0" smtClean="0"/>
              <a:t>Cost synergies</a:t>
            </a:r>
            <a:endParaRPr lang="en-US" sz="800" b="1" dirty="0"/>
          </a:p>
        </p:txBody>
      </p:sp>
      <p:sp>
        <p:nvSpPr>
          <p:cNvPr id="51" name="Rectangle 12"/>
          <p:cNvSpPr>
            <a:spLocks noChangeArrowheads="1"/>
          </p:cNvSpPr>
          <p:nvPr/>
        </p:nvSpPr>
        <p:spPr bwMode="auto">
          <a:xfrm>
            <a:off x="2547523" y="5571654"/>
            <a:ext cx="770063" cy="226666"/>
          </a:xfrm>
          <a:prstGeom prst="rect">
            <a:avLst/>
          </a:prstGeom>
          <a:noFill/>
          <a:ln w="6350">
            <a:noFill/>
            <a:miter lim="800000"/>
            <a:headEnd/>
            <a:tailEnd/>
          </a:ln>
        </p:spPr>
        <p:txBody>
          <a:bodyPr lIns="0" tIns="0" rIns="0" bIns="0"/>
          <a:lstStyle/>
          <a:p>
            <a:pPr algn="ctr">
              <a:spcBef>
                <a:spcPct val="40000"/>
              </a:spcBef>
            </a:pPr>
            <a:r>
              <a:rPr lang="en-US" sz="800" b="1" dirty="0" smtClean="0">
                <a:solidFill>
                  <a:srgbClr val="000000"/>
                </a:solidFill>
              </a:rPr>
              <a:t>Stand alone value            </a:t>
            </a:r>
            <a:br>
              <a:rPr lang="en-US" sz="800" b="1" dirty="0" smtClean="0">
                <a:solidFill>
                  <a:srgbClr val="000000"/>
                </a:solidFill>
              </a:rPr>
            </a:br>
            <a:r>
              <a:rPr lang="en-US" sz="800" b="1" dirty="0" smtClean="0">
                <a:solidFill>
                  <a:srgbClr val="000000"/>
                </a:solidFill>
              </a:rPr>
              <a:t>(incl. TSAs)</a:t>
            </a:r>
            <a:endParaRPr lang="en-US" sz="800" b="1" dirty="0">
              <a:solidFill>
                <a:srgbClr val="000000"/>
              </a:solidFill>
            </a:endParaRPr>
          </a:p>
        </p:txBody>
      </p:sp>
      <p:sp>
        <p:nvSpPr>
          <p:cNvPr id="52" name="AutoShape 68"/>
          <p:cNvSpPr>
            <a:spLocks/>
          </p:cNvSpPr>
          <p:nvPr/>
        </p:nvSpPr>
        <p:spPr bwMode="auto">
          <a:xfrm rot="5400000" flipH="1" flipV="1">
            <a:off x="4420026" y="3969794"/>
            <a:ext cx="204149" cy="2178846"/>
          </a:xfrm>
          <a:prstGeom prst="leftBrace">
            <a:avLst>
              <a:gd name="adj1" fmla="val 0"/>
              <a:gd name="adj2" fmla="val 50000"/>
            </a:avLst>
          </a:prstGeom>
          <a:noFill/>
          <a:ln w="6350">
            <a:solidFill>
              <a:schemeClr val="tx2"/>
            </a:solidFill>
            <a:round/>
            <a:headEnd/>
            <a:tailEnd/>
          </a:ln>
        </p:spPr>
        <p:txBody>
          <a:bodyPr wrap="none" lIns="0" tIns="0" rIns="0" bIns="0" anchor="ctr"/>
          <a:lstStyle/>
          <a:p>
            <a:endParaRPr lang="en-US" sz="900" dirty="0"/>
          </a:p>
        </p:txBody>
      </p:sp>
      <p:sp>
        <p:nvSpPr>
          <p:cNvPr id="53" name="Text Box 69"/>
          <p:cNvSpPr txBox="1">
            <a:spLocks noChangeArrowheads="1"/>
          </p:cNvSpPr>
          <p:nvPr/>
        </p:nvSpPr>
        <p:spPr bwMode="auto">
          <a:xfrm>
            <a:off x="6840439" y="5819336"/>
            <a:ext cx="1194237" cy="123111"/>
          </a:xfrm>
          <a:prstGeom prst="rect">
            <a:avLst/>
          </a:prstGeom>
          <a:noFill/>
          <a:ln w="6350">
            <a:noFill/>
            <a:miter lim="800000"/>
            <a:headEnd/>
            <a:tailEnd/>
          </a:ln>
        </p:spPr>
        <p:txBody>
          <a:bodyPr wrap="none" lIns="0" tIns="0" rIns="0" bIns="0">
            <a:spAutoFit/>
          </a:bodyPr>
          <a:lstStyle/>
          <a:p>
            <a:pPr algn="ctr"/>
            <a:r>
              <a:rPr lang="en-US" sz="800" b="1" dirty="0" smtClean="0"/>
              <a:t>Assessed on cash basis</a:t>
            </a:r>
            <a:endParaRPr lang="en-US" sz="800" b="1" dirty="0"/>
          </a:p>
        </p:txBody>
      </p:sp>
      <p:sp>
        <p:nvSpPr>
          <p:cNvPr id="54" name="Text Box 70"/>
          <p:cNvSpPr txBox="1">
            <a:spLocks noChangeArrowheads="1"/>
          </p:cNvSpPr>
          <p:nvPr/>
        </p:nvSpPr>
        <p:spPr bwMode="auto">
          <a:xfrm>
            <a:off x="4086615" y="5179423"/>
            <a:ext cx="885085" cy="138499"/>
          </a:xfrm>
          <a:prstGeom prst="rect">
            <a:avLst/>
          </a:prstGeom>
          <a:noFill/>
          <a:ln w="6350">
            <a:noFill/>
            <a:miter lim="800000"/>
            <a:headEnd/>
            <a:tailEnd/>
          </a:ln>
        </p:spPr>
        <p:txBody>
          <a:bodyPr wrap="square" lIns="0" tIns="0" rIns="0" bIns="0">
            <a:spAutoFit/>
          </a:bodyPr>
          <a:lstStyle/>
          <a:p>
            <a:pPr algn="ctr"/>
            <a:r>
              <a:rPr lang="en-US" sz="900" i="1" dirty="0" smtClean="0"/>
              <a:t>recurring</a:t>
            </a:r>
            <a:endParaRPr lang="en-US" sz="900" i="1" dirty="0"/>
          </a:p>
        </p:txBody>
      </p:sp>
      <p:cxnSp>
        <p:nvCxnSpPr>
          <p:cNvPr id="56" name="AutoShape 60"/>
          <p:cNvCxnSpPr>
            <a:cxnSpLocks noChangeShapeType="1"/>
          </p:cNvCxnSpPr>
          <p:nvPr/>
        </p:nvCxnSpPr>
        <p:spPr bwMode="auto">
          <a:xfrm flipH="1">
            <a:off x="5620876" y="2492903"/>
            <a:ext cx="287423" cy="0"/>
          </a:xfrm>
          <a:prstGeom prst="straightConnector1">
            <a:avLst/>
          </a:prstGeom>
          <a:noFill/>
          <a:ln w="9525">
            <a:solidFill>
              <a:srgbClr val="97989A"/>
            </a:solidFill>
            <a:prstDash val="dash"/>
            <a:round/>
            <a:headEnd/>
            <a:tailEnd/>
          </a:ln>
        </p:spPr>
      </p:cxnSp>
      <p:cxnSp>
        <p:nvCxnSpPr>
          <p:cNvPr id="57" name="AutoShape 61"/>
          <p:cNvCxnSpPr>
            <a:cxnSpLocks noChangeShapeType="1"/>
          </p:cNvCxnSpPr>
          <p:nvPr/>
        </p:nvCxnSpPr>
        <p:spPr bwMode="auto">
          <a:xfrm>
            <a:off x="6464095" y="2578465"/>
            <a:ext cx="229178" cy="0"/>
          </a:xfrm>
          <a:prstGeom prst="straightConnector1">
            <a:avLst/>
          </a:prstGeom>
          <a:noFill/>
          <a:ln w="9525">
            <a:solidFill>
              <a:srgbClr val="97989A"/>
            </a:solidFill>
            <a:prstDash val="dash"/>
            <a:round/>
            <a:headEnd/>
            <a:tailEnd/>
          </a:ln>
        </p:spPr>
      </p:cxnSp>
      <p:cxnSp>
        <p:nvCxnSpPr>
          <p:cNvPr id="58" name="AutoShape 62"/>
          <p:cNvCxnSpPr>
            <a:cxnSpLocks noChangeShapeType="1"/>
          </p:cNvCxnSpPr>
          <p:nvPr/>
        </p:nvCxnSpPr>
        <p:spPr bwMode="auto">
          <a:xfrm flipV="1">
            <a:off x="7263036" y="2461380"/>
            <a:ext cx="287422" cy="0"/>
          </a:xfrm>
          <a:prstGeom prst="straightConnector1">
            <a:avLst/>
          </a:prstGeom>
          <a:noFill/>
          <a:ln w="9525">
            <a:solidFill>
              <a:srgbClr val="97989A"/>
            </a:solidFill>
            <a:prstDash val="dash"/>
            <a:round/>
            <a:headEnd/>
            <a:tailEnd/>
          </a:ln>
        </p:spPr>
      </p:cxnSp>
      <p:cxnSp>
        <p:nvCxnSpPr>
          <p:cNvPr id="59" name="AutoShape 63"/>
          <p:cNvCxnSpPr>
            <a:cxnSpLocks noChangeShapeType="1"/>
          </p:cNvCxnSpPr>
          <p:nvPr/>
        </p:nvCxnSpPr>
        <p:spPr bwMode="auto">
          <a:xfrm>
            <a:off x="8077170" y="2558606"/>
            <a:ext cx="287422" cy="0"/>
          </a:xfrm>
          <a:prstGeom prst="straightConnector1">
            <a:avLst/>
          </a:prstGeom>
          <a:noFill/>
          <a:ln w="9525">
            <a:solidFill>
              <a:srgbClr val="97989A"/>
            </a:solidFill>
            <a:prstDash val="dash"/>
            <a:round/>
            <a:headEnd/>
            <a:tailEnd/>
          </a:ln>
        </p:spPr>
      </p:cxnSp>
      <p:cxnSp>
        <p:nvCxnSpPr>
          <p:cNvPr id="60" name="AutoShape 57"/>
          <p:cNvCxnSpPr>
            <a:cxnSpLocks noChangeShapeType="1"/>
          </p:cNvCxnSpPr>
          <p:nvPr/>
        </p:nvCxnSpPr>
        <p:spPr bwMode="auto">
          <a:xfrm flipH="1">
            <a:off x="3234205" y="3378551"/>
            <a:ext cx="202589" cy="0"/>
          </a:xfrm>
          <a:prstGeom prst="straightConnector1">
            <a:avLst/>
          </a:prstGeom>
          <a:noFill/>
          <a:ln w="9525">
            <a:solidFill>
              <a:srgbClr val="97989A"/>
            </a:solidFill>
            <a:prstDash val="dash"/>
            <a:round/>
            <a:headEnd/>
            <a:tailEnd/>
          </a:ln>
        </p:spPr>
      </p:cxnSp>
      <p:cxnSp>
        <p:nvCxnSpPr>
          <p:cNvPr id="61" name="AutoShape 58"/>
          <p:cNvCxnSpPr>
            <a:cxnSpLocks noChangeShapeType="1"/>
          </p:cNvCxnSpPr>
          <p:nvPr/>
        </p:nvCxnSpPr>
        <p:spPr bwMode="auto">
          <a:xfrm flipH="1">
            <a:off x="3981251" y="2733079"/>
            <a:ext cx="310214" cy="0"/>
          </a:xfrm>
          <a:prstGeom prst="straightConnector1">
            <a:avLst/>
          </a:prstGeom>
          <a:noFill/>
          <a:ln w="9525">
            <a:solidFill>
              <a:srgbClr val="97989A"/>
            </a:solidFill>
            <a:prstDash val="dash"/>
            <a:round/>
            <a:headEnd/>
            <a:tailEnd/>
          </a:ln>
        </p:spPr>
      </p:cxnSp>
      <p:cxnSp>
        <p:nvCxnSpPr>
          <p:cNvPr id="62" name="AutoShape 59"/>
          <p:cNvCxnSpPr>
            <a:cxnSpLocks noChangeShapeType="1"/>
          </p:cNvCxnSpPr>
          <p:nvPr/>
        </p:nvCxnSpPr>
        <p:spPr bwMode="auto">
          <a:xfrm flipH="1">
            <a:off x="4842253" y="2372815"/>
            <a:ext cx="230445" cy="0"/>
          </a:xfrm>
          <a:prstGeom prst="straightConnector1">
            <a:avLst/>
          </a:prstGeom>
          <a:noFill/>
          <a:ln w="9525">
            <a:solidFill>
              <a:srgbClr val="97989A"/>
            </a:solidFill>
            <a:prstDash val="dash"/>
            <a:round/>
            <a:headEnd/>
            <a:tailEnd/>
          </a:ln>
        </p:spPr>
      </p:cxnSp>
      <p:sp>
        <p:nvSpPr>
          <p:cNvPr id="63" name="Rectangle 3"/>
          <p:cNvSpPr>
            <a:spLocks noChangeArrowheads="1"/>
          </p:cNvSpPr>
          <p:nvPr/>
        </p:nvSpPr>
        <p:spPr bwMode="auto">
          <a:xfrm>
            <a:off x="5047245" y="2372815"/>
            <a:ext cx="571046" cy="123090"/>
          </a:xfrm>
          <a:prstGeom prst="rect">
            <a:avLst/>
          </a:prstGeom>
          <a:solidFill>
            <a:schemeClr val="accent2"/>
          </a:solidFill>
          <a:ln w="9525" algn="ctr">
            <a:noFill/>
            <a:prstDash val="sysDot"/>
            <a:miter lim="800000"/>
            <a:headEnd/>
            <a:tailEnd/>
          </a:ln>
          <a:effectLst/>
        </p:spPr>
        <p:txBody>
          <a:bodyPr/>
          <a:lstStyle/>
          <a:p>
            <a:pPr algn="ctr" fontAlgn="auto">
              <a:spcBef>
                <a:spcPct val="40000"/>
              </a:spcBef>
              <a:spcAft>
                <a:spcPts val="0"/>
              </a:spcAft>
              <a:defRPr/>
            </a:pPr>
            <a:endParaRPr lang="en-US" sz="900" dirty="0">
              <a:latin typeface="+mn-lt"/>
              <a:cs typeface="+mn-cs"/>
            </a:endParaRPr>
          </a:p>
        </p:txBody>
      </p:sp>
      <p:sp>
        <p:nvSpPr>
          <p:cNvPr id="64" name="Rectangle 4"/>
          <p:cNvSpPr>
            <a:spLocks noChangeArrowheads="1"/>
          </p:cNvSpPr>
          <p:nvPr/>
        </p:nvSpPr>
        <p:spPr bwMode="auto">
          <a:xfrm>
            <a:off x="5908247" y="2494404"/>
            <a:ext cx="571046" cy="79559"/>
          </a:xfrm>
          <a:prstGeom prst="rect">
            <a:avLst/>
          </a:prstGeom>
          <a:solidFill>
            <a:schemeClr val="accent2"/>
          </a:solidFill>
          <a:ln w="9525" algn="ctr">
            <a:noFill/>
            <a:prstDash val="sysDot"/>
            <a:miter lim="800000"/>
            <a:headEnd/>
            <a:tailEnd/>
          </a:ln>
          <a:effectLst/>
        </p:spPr>
        <p:txBody>
          <a:bodyPr/>
          <a:lstStyle/>
          <a:p>
            <a:pPr algn="ctr" fontAlgn="auto">
              <a:spcBef>
                <a:spcPct val="40000"/>
              </a:spcBef>
              <a:spcAft>
                <a:spcPts val="0"/>
              </a:spcAft>
              <a:defRPr/>
            </a:pPr>
            <a:endParaRPr lang="en-US" sz="900" dirty="0">
              <a:latin typeface="+mn-lt"/>
              <a:cs typeface="+mn-cs"/>
            </a:endParaRPr>
          </a:p>
        </p:txBody>
      </p:sp>
      <p:grpSp>
        <p:nvGrpSpPr>
          <p:cNvPr id="65" name="Group 13"/>
          <p:cNvGrpSpPr>
            <a:grpSpLocks/>
          </p:cNvGrpSpPr>
          <p:nvPr/>
        </p:nvGrpSpPr>
        <p:grpSpPr bwMode="auto">
          <a:xfrm>
            <a:off x="2479433" y="5529623"/>
            <a:ext cx="6609456" cy="57042"/>
            <a:chOff x="390" y="3548"/>
            <a:chExt cx="4779" cy="45"/>
          </a:xfrm>
        </p:grpSpPr>
        <p:sp>
          <p:nvSpPr>
            <p:cNvPr id="73" name="Line 14"/>
            <p:cNvSpPr>
              <a:spLocks noChangeShapeType="1"/>
            </p:cNvSpPr>
            <p:nvPr/>
          </p:nvSpPr>
          <p:spPr bwMode="auto">
            <a:xfrm>
              <a:off x="390"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4" name="Line 15"/>
            <p:cNvSpPr>
              <a:spLocks noChangeShapeType="1"/>
            </p:cNvSpPr>
            <p:nvPr/>
          </p:nvSpPr>
          <p:spPr bwMode="auto">
            <a:xfrm>
              <a:off x="5169"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5" name="Line 16"/>
            <p:cNvSpPr>
              <a:spLocks noChangeShapeType="1"/>
            </p:cNvSpPr>
            <p:nvPr/>
          </p:nvSpPr>
          <p:spPr bwMode="auto">
            <a:xfrm>
              <a:off x="4571"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6" name="Line 17"/>
            <p:cNvSpPr>
              <a:spLocks noChangeShapeType="1"/>
            </p:cNvSpPr>
            <p:nvPr/>
          </p:nvSpPr>
          <p:spPr bwMode="auto">
            <a:xfrm>
              <a:off x="3974"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7" name="Line 18"/>
            <p:cNvSpPr>
              <a:spLocks noChangeShapeType="1"/>
            </p:cNvSpPr>
            <p:nvPr/>
          </p:nvSpPr>
          <p:spPr bwMode="auto">
            <a:xfrm>
              <a:off x="3376"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8" name="Line 19"/>
            <p:cNvSpPr>
              <a:spLocks noChangeShapeType="1"/>
            </p:cNvSpPr>
            <p:nvPr/>
          </p:nvSpPr>
          <p:spPr bwMode="auto">
            <a:xfrm>
              <a:off x="2779"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79" name="Line 20"/>
            <p:cNvSpPr>
              <a:spLocks noChangeShapeType="1"/>
            </p:cNvSpPr>
            <p:nvPr/>
          </p:nvSpPr>
          <p:spPr bwMode="auto">
            <a:xfrm>
              <a:off x="2182"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80" name="Line 21"/>
            <p:cNvSpPr>
              <a:spLocks noChangeShapeType="1"/>
            </p:cNvSpPr>
            <p:nvPr/>
          </p:nvSpPr>
          <p:spPr bwMode="auto">
            <a:xfrm>
              <a:off x="1584" y="3548"/>
              <a:ext cx="0" cy="45"/>
            </a:xfrm>
            <a:prstGeom prst="line">
              <a:avLst/>
            </a:prstGeom>
            <a:noFill/>
            <a:ln w="9525">
              <a:solidFill>
                <a:schemeClr val="tx1"/>
              </a:solidFill>
              <a:round/>
              <a:headEnd/>
              <a:tailEnd/>
            </a:ln>
          </p:spPr>
          <p:txBody>
            <a:bodyPr lIns="0" tIns="0" rIns="0" bIns="0" anchor="b"/>
            <a:lstStyle/>
            <a:p>
              <a:endParaRPr lang="en-US" sz="900" dirty="0"/>
            </a:p>
          </p:txBody>
        </p:sp>
        <p:sp>
          <p:nvSpPr>
            <p:cNvPr id="81" name="Line 22"/>
            <p:cNvSpPr>
              <a:spLocks noChangeShapeType="1"/>
            </p:cNvSpPr>
            <p:nvPr/>
          </p:nvSpPr>
          <p:spPr bwMode="auto">
            <a:xfrm>
              <a:off x="987" y="3548"/>
              <a:ext cx="0" cy="45"/>
            </a:xfrm>
            <a:prstGeom prst="line">
              <a:avLst/>
            </a:prstGeom>
            <a:noFill/>
            <a:ln w="9525">
              <a:solidFill>
                <a:schemeClr val="tx1"/>
              </a:solidFill>
              <a:round/>
              <a:headEnd/>
              <a:tailEnd/>
            </a:ln>
          </p:spPr>
          <p:txBody>
            <a:bodyPr lIns="0" tIns="0" rIns="0" bIns="0" anchor="b"/>
            <a:lstStyle/>
            <a:p>
              <a:endParaRPr lang="en-US" sz="900" dirty="0"/>
            </a:p>
          </p:txBody>
        </p:sp>
      </p:grpSp>
      <p:sp>
        <p:nvSpPr>
          <p:cNvPr id="66" name="Rectangle 23"/>
          <p:cNvSpPr>
            <a:spLocks noChangeArrowheads="1"/>
          </p:cNvSpPr>
          <p:nvPr/>
        </p:nvSpPr>
        <p:spPr bwMode="auto">
          <a:xfrm>
            <a:off x="3398679" y="2727074"/>
            <a:ext cx="571046" cy="651476"/>
          </a:xfrm>
          <a:prstGeom prst="rect">
            <a:avLst/>
          </a:prstGeom>
          <a:solidFill>
            <a:schemeClr val="accent1"/>
          </a:solidFill>
          <a:ln w="9525" algn="ctr">
            <a:noFill/>
            <a:prstDash val="sysDot"/>
            <a:miter lim="800000"/>
            <a:headEnd/>
            <a:tailEnd/>
          </a:ln>
        </p:spPr>
        <p:txBody>
          <a:bodyPr/>
          <a:lstStyle/>
          <a:p>
            <a:pPr algn="ctr">
              <a:spcBef>
                <a:spcPct val="40000"/>
              </a:spcBef>
            </a:pPr>
            <a:endParaRPr lang="en-US" sz="900" dirty="0"/>
          </a:p>
        </p:txBody>
      </p:sp>
      <p:sp>
        <p:nvSpPr>
          <p:cNvPr id="67" name="Rectangle 24"/>
          <p:cNvSpPr>
            <a:spLocks noChangeArrowheads="1"/>
          </p:cNvSpPr>
          <p:nvPr/>
        </p:nvSpPr>
        <p:spPr bwMode="auto">
          <a:xfrm>
            <a:off x="4259681" y="2359305"/>
            <a:ext cx="571046" cy="375274"/>
          </a:xfrm>
          <a:prstGeom prst="rect">
            <a:avLst/>
          </a:prstGeom>
          <a:solidFill>
            <a:schemeClr val="accent1"/>
          </a:solidFill>
          <a:ln w="9525" algn="ctr">
            <a:noFill/>
            <a:prstDash val="sysDot"/>
            <a:miter lim="800000"/>
            <a:headEnd/>
            <a:tailEnd/>
          </a:ln>
        </p:spPr>
        <p:txBody>
          <a:bodyPr/>
          <a:lstStyle/>
          <a:p>
            <a:pPr algn="ctr">
              <a:spcBef>
                <a:spcPct val="40000"/>
              </a:spcBef>
            </a:pPr>
            <a:endParaRPr lang="en-US" sz="900" dirty="0"/>
          </a:p>
        </p:txBody>
      </p:sp>
      <p:sp>
        <p:nvSpPr>
          <p:cNvPr id="68" name="Rectangle 25"/>
          <p:cNvSpPr>
            <a:spLocks noChangeArrowheads="1"/>
          </p:cNvSpPr>
          <p:nvPr/>
        </p:nvSpPr>
        <p:spPr bwMode="auto">
          <a:xfrm>
            <a:off x="6693278" y="2444868"/>
            <a:ext cx="571046" cy="141103"/>
          </a:xfrm>
          <a:prstGeom prst="rect">
            <a:avLst/>
          </a:prstGeom>
          <a:solidFill>
            <a:schemeClr val="accent1"/>
          </a:solidFill>
          <a:ln w="9525" algn="ctr">
            <a:noFill/>
            <a:prstDash val="sysDot"/>
            <a:miter lim="800000"/>
            <a:headEnd/>
            <a:tailEnd/>
          </a:ln>
        </p:spPr>
        <p:txBody>
          <a:bodyPr/>
          <a:lstStyle/>
          <a:p>
            <a:pPr algn="ctr">
              <a:spcBef>
                <a:spcPct val="40000"/>
              </a:spcBef>
            </a:pPr>
            <a:endParaRPr lang="en-US" sz="900" dirty="0"/>
          </a:p>
        </p:txBody>
      </p:sp>
      <p:sp>
        <p:nvSpPr>
          <p:cNvPr id="69" name="Rectangle 26"/>
          <p:cNvSpPr>
            <a:spLocks noChangeArrowheads="1"/>
          </p:cNvSpPr>
          <p:nvPr/>
        </p:nvSpPr>
        <p:spPr bwMode="auto">
          <a:xfrm>
            <a:off x="7556812" y="2444868"/>
            <a:ext cx="569781" cy="103575"/>
          </a:xfrm>
          <a:prstGeom prst="rect">
            <a:avLst/>
          </a:prstGeom>
          <a:solidFill>
            <a:schemeClr val="accent2"/>
          </a:solidFill>
          <a:ln w="9525" algn="ctr">
            <a:noFill/>
            <a:prstDash val="sysDot"/>
            <a:miter lim="800000"/>
            <a:headEnd/>
            <a:tailEnd/>
          </a:ln>
          <a:effectLst/>
        </p:spPr>
        <p:txBody>
          <a:bodyPr/>
          <a:lstStyle/>
          <a:p>
            <a:pPr algn="ctr" fontAlgn="auto">
              <a:spcBef>
                <a:spcPct val="40000"/>
              </a:spcBef>
              <a:spcAft>
                <a:spcPts val="0"/>
              </a:spcAft>
              <a:defRPr/>
            </a:pPr>
            <a:endParaRPr lang="en-US" sz="900" dirty="0">
              <a:latin typeface="+mn-lt"/>
              <a:cs typeface="+mn-cs"/>
            </a:endParaRPr>
          </a:p>
        </p:txBody>
      </p:sp>
      <p:sp>
        <p:nvSpPr>
          <p:cNvPr id="70" name="Rectangle 27"/>
          <p:cNvSpPr>
            <a:spLocks noChangeArrowheads="1"/>
          </p:cNvSpPr>
          <p:nvPr/>
        </p:nvSpPr>
        <p:spPr bwMode="auto">
          <a:xfrm>
            <a:off x="2636439" y="3366542"/>
            <a:ext cx="571046" cy="2152574"/>
          </a:xfrm>
          <a:prstGeom prst="rect">
            <a:avLst/>
          </a:prstGeom>
          <a:solidFill>
            <a:schemeClr val="tx2"/>
          </a:solidFill>
          <a:ln w="9525" algn="ctr">
            <a:noFill/>
            <a:miter lim="800000"/>
            <a:headEnd/>
            <a:tailEnd/>
          </a:ln>
        </p:spPr>
        <p:txBody>
          <a:bodyPr/>
          <a:lstStyle/>
          <a:p>
            <a:pPr algn="ctr">
              <a:spcBef>
                <a:spcPct val="40000"/>
              </a:spcBef>
            </a:pPr>
            <a:endParaRPr lang="en-US" sz="900" dirty="0"/>
          </a:p>
        </p:txBody>
      </p:sp>
      <p:sp>
        <p:nvSpPr>
          <p:cNvPr id="71" name="Rectangle 28"/>
          <p:cNvSpPr>
            <a:spLocks noChangeArrowheads="1"/>
          </p:cNvSpPr>
          <p:nvPr/>
        </p:nvSpPr>
        <p:spPr bwMode="auto">
          <a:xfrm>
            <a:off x="8350706" y="2567958"/>
            <a:ext cx="571047" cy="810593"/>
          </a:xfrm>
          <a:prstGeom prst="rect">
            <a:avLst/>
          </a:prstGeom>
          <a:solidFill>
            <a:schemeClr val="accent3"/>
          </a:solidFill>
          <a:ln w="9525">
            <a:noFill/>
            <a:miter lim="800000"/>
            <a:headEnd/>
            <a:tailEnd/>
          </a:ln>
        </p:spPr>
        <p:txBody>
          <a:bodyPr wrap="none" anchor="ctr"/>
          <a:lstStyle/>
          <a:p>
            <a:pPr algn="ctr">
              <a:spcBef>
                <a:spcPct val="40000"/>
              </a:spcBef>
            </a:pPr>
            <a:endParaRPr lang="en-US" sz="900" dirty="0"/>
          </a:p>
        </p:txBody>
      </p:sp>
      <p:sp>
        <p:nvSpPr>
          <p:cNvPr id="72" name="Rectangle 71"/>
          <p:cNvSpPr>
            <a:spLocks noChangeArrowheads="1"/>
          </p:cNvSpPr>
          <p:nvPr/>
        </p:nvSpPr>
        <p:spPr bwMode="auto">
          <a:xfrm>
            <a:off x="8351973" y="3366542"/>
            <a:ext cx="571046" cy="2152574"/>
          </a:xfrm>
          <a:prstGeom prst="rect">
            <a:avLst/>
          </a:prstGeom>
          <a:solidFill>
            <a:srgbClr val="002060"/>
          </a:solidFill>
          <a:ln w="9525" algn="ctr">
            <a:noFill/>
            <a:miter lim="800000"/>
            <a:headEnd/>
            <a:tailEnd/>
          </a:ln>
        </p:spPr>
        <p:txBody>
          <a:bodyPr/>
          <a:lstStyle/>
          <a:p>
            <a:pPr algn="ctr">
              <a:spcBef>
                <a:spcPct val="40000"/>
              </a:spcBef>
            </a:pPr>
            <a:endParaRPr lang="en-US" sz="900" dirty="0"/>
          </a:p>
        </p:txBody>
      </p:sp>
      <p:sp>
        <p:nvSpPr>
          <p:cNvPr id="82" name="Text Box 76"/>
          <p:cNvSpPr txBox="1">
            <a:spLocks noChangeArrowheads="1"/>
          </p:cNvSpPr>
          <p:nvPr/>
        </p:nvSpPr>
        <p:spPr bwMode="auto">
          <a:xfrm>
            <a:off x="4300286" y="5819336"/>
            <a:ext cx="1340110" cy="123111"/>
          </a:xfrm>
          <a:prstGeom prst="rect">
            <a:avLst/>
          </a:prstGeom>
          <a:noFill/>
          <a:ln w="6350">
            <a:noFill/>
            <a:miter lim="800000"/>
            <a:headEnd/>
            <a:tailEnd/>
          </a:ln>
        </p:spPr>
        <p:txBody>
          <a:bodyPr wrap="none" lIns="0" tIns="0" rIns="0" bIns="0">
            <a:spAutoFit/>
          </a:bodyPr>
          <a:lstStyle/>
          <a:p>
            <a:pPr algn="ctr"/>
            <a:r>
              <a:rPr lang="en-US" sz="800" b="1" dirty="0" smtClean="0"/>
              <a:t>Assessed on EBITDA basis</a:t>
            </a:r>
            <a:endParaRPr lang="en-US" sz="800" b="1" dirty="0"/>
          </a:p>
        </p:txBody>
      </p:sp>
      <p:sp>
        <p:nvSpPr>
          <p:cNvPr id="88" name="Line 82"/>
          <p:cNvSpPr>
            <a:spLocks noChangeShapeType="1"/>
          </p:cNvSpPr>
          <p:nvPr/>
        </p:nvSpPr>
        <p:spPr bwMode="auto">
          <a:xfrm flipH="1">
            <a:off x="3974122" y="3259262"/>
            <a:ext cx="280373" cy="2683"/>
          </a:xfrm>
          <a:prstGeom prst="line">
            <a:avLst/>
          </a:prstGeom>
          <a:noFill/>
          <a:ln w="6350">
            <a:solidFill>
              <a:schemeClr val="accent4"/>
            </a:solidFill>
            <a:round/>
            <a:headEnd/>
            <a:tailEnd type="triangle"/>
          </a:ln>
        </p:spPr>
        <p:txBody>
          <a:bodyPr lIns="0" tIns="0" rIns="0" bIns="0" anchor="b"/>
          <a:lstStyle/>
          <a:p>
            <a:endParaRPr lang="en-US" sz="900" dirty="0"/>
          </a:p>
        </p:txBody>
      </p:sp>
      <p:sp>
        <p:nvSpPr>
          <p:cNvPr id="89" name="Line 84"/>
          <p:cNvSpPr>
            <a:spLocks noChangeShapeType="1"/>
          </p:cNvSpPr>
          <p:nvPr/>
        </p:nvSpPr>
        <p:spPr bwMode="auto">
          <a:xfrm flipH="1">
            <a:off x="8641356" y="2590819"/>
            <a:ext cx="0" cy="756000"/>
          </a:xfrm>
          <a:prstGeom prst="line">
            <a:avLst/>
          </a:prstGeom>
          <a:noFill/>
          <a:ln w="25400">
            <a:solidFill>
              <a:schemeClr val="bg1"/>
            </a:solidFill>
            <a:round/>
            <a:headEnd type="triangle" w="med" len="med"/>
            <a:tailEnd type="triangle" w="med" len="med"/>
          </a:ln>
        </p:spPr>
        <p:txBody>
          <a:bodyPr lIns="54000" tIns="54000" rIns="54000" bIns="54000" anchor="ctr" anchorCtr="1"/>
          <a:lstStyle/>
          <a:p>
            <a:endParaRPr lang="en-US" sz="900" dirty="0"/>
          </a:p>
        </p:txBody>
      </p:sp>
      <p:sp>
        <p:nvSpPr>
          <p:cNvPr id="90" name="Text Box 85"/>
          <p:cNvSpPr txBox="1">
            <a:spLocks noChangeArrowheads="1"/>
          </p:cNvSpPr>
          <p:nvPr/>
        </p:nvSpPr>
        <p:spPr bwMode="auto">
          <a:xfrm flipH="1">
            <a:off x="8953566" y="2781920"/>
            <a:ext cx="453628" cy="476544"/>
          </a:xfrm>
          <a:prstGeom prst="rect">
            <a:avLst/>
          </a:prstGeom>
          <a:noFill/>
          <a:ln w="9525" algn="ctr">
            <a:noFill/>
            <a:miter lim="800000"/>
            <a:headEnd/>
            <a:tailEnd/>
          </a:ln>
        </p:spPr>
        <p:txBody>
          <a:bodyPr lIns="0" tIns="0" rIns="0" bIns="0"/>
          <a:lstStyle/>
          <a:p>
            <a:r>
              <a:rPr lang="en-US" sz="800" b="1" dirty="0" smtClean="0">
                <a:solidFill>
                  <a:schemeClr val="accent3"/>
                </a:solidFill>
              </a:rPr>
              <a:t>Value </a:t>
            </a:r>
            <a:br>
              <a:rPr lang="en-US" sz="800" b="1" dirty="0" smtClean="0">
                <a:solidFill>
                  <a:schemeClr val="accent3"/>
                </a:solidFill>
              </a:rPr>
            </a:br>
            <a:r>
              <a:rPr lang="en-US" sz="800" b="1" dirty="0" smtClean="0">
                <a:solidFill>
                  <a:schemeClr val="accent3"/>
                </a:solidFill>
              </a:rPr>
              <a:t>upside</a:t>
            </a:r>
            <a:br>
              <a:rPr lang="en-US" sz="800" b="1" dirty="0" smtClean="0">
                <a:solidFill>
                  <a:schemeClr val="accent3"/>
                </a:solidFill>
              </a:rPr>
            </a:br>
            <a:r>
              <a:rPr lang="en-US" sz="800" b="1" dirty="0" smtClean="0">
                <a:solidFill>
                  <a:schemeClr val="accent3"/>
                </a:solidFill>
              </a:rPr>
              <a:t>potential</a:t>
            </a:r>
            <a:endParaRPr lang="en-US" sz="800" b="1" dirty="0">
              <a:solidFill>
                <a:schemeClr val="accent3"/>
              </a:solidFill>
            </a:endParaRPr>
          </a:p>
        </p:txBody>
      </p:sp>
      <p:sp>
        <p:nvSpPr>
          <p:cNvPr id="92" name="Text Box 88"/>
          <p:cNvSpPr txBox="1">
            <a:spLocks noChangeArrowheads="1"/>
          </p:cNvSpPr>
          <p:nvPr/>
        </p:nvSpPr>
        <p:spPr bwMode="auto">
          <a:xfrm>
            <a:off x="7381831" y="1481601"/>
            <a:ext cx="1641983" cy="677894"/>
          </a:xfrm>
          <a:prstGeom prst="rect">
            <a:avLst/>
          </a:prstGeom>
          <a:solidFill>
            <a:schemeClr val="accent4"/>
          </a:solidFill>
          <a:ln w="6350" algn="ctr">
            <a:noFill/>
            <a:miter lim="800000"/>
            <a:headEnd/>
            <a:tailEnd/>
          </a:ln>
        </p:spPr>
        <p:txBody>
          <a:bodyPr wrap="square" lIns="54000" tIns="54000" rIns="54000" bIns="54000" anchor="b">
            <a:noAutofit/>
          </a:bodyPr>
          <a:lstStyle/>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Disposal of assets</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Changes in trading terms</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Capex to support revenue synergies</a:t>
            </a:r>
            <a:endParaRPr lang="en-US" sz="800" dirty="0">
              <a:solidFill>
                <a:schemeClr val="bg1"/>
              </a:solidFill>
            </a:endParaRPr>
          </a:p>
        </p:txBody>
      </p:sp>
      <p:sp>
        <p:nvSpPr>
          <p:cNvPr id="93" name="Text Box 89"/>
          <p:cNvSpPr txBox="1">
            <a:spLocks noChangeArrowheads="1"/>
          </p:cNvSpPr>
          <p:nvPr/>
        </p:nvSpPr>
        <p:spPr bwMode="auto">
          <a:xfrm>
            <a:off x="5454968" y="1481601"/>
            <a:ext cx="1654507" cy="677894"/>
          </a:xfrm>
          <a:prstGeom prst="rect">
            <a:avLst/>
          </a:prstGeom>
          <a:solidFill>
            <a:schemeClr val="accent4"/>
          </a:solidFill>
          <a:ln w="6350" algn="ctr">
            <a:noFill/>
            <a:miter lim="800000"/>
            <a:headEnd/>
            <a:tailEnd/>
          </a:ln>
        </p:spPr>
        <p:txBody>
          <a:bodyPr wrap="square" lIns="54000" tIns="54000" rIns="54000" bIns="54000" anchor="ctr">
            <a:noAutofit/>
          </a:bodyPr>
          <a:lstStyle/>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Relationship risk</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Dual sourcing risk</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Diseconomies of scale</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Product cannibalization </a:t>
            </a:r>
            <a:endParaRPr lang="en-US" sz="800" dirty="0">
              <a:solidFill>
                <a:schemeClr val="bg1"/>
              </a:solidFill>
            </a:endParaRPr>
          </a:p>
        </p:txBody>
      </p:sp>
      <p:sp>
        <p:nvSpPr>
          <p:cNvPr id="94" name="Text Box 90"/>
          <p:cNvSpPr txBox="1">
            <a:spLocks noChangeArrowheads="1"/>
          </p:cNvSpPr>
          <p:nvPr/>
        </p:nvSpPr>
        <p:spPr bwMode="auto">
          <a:xfrm>
            <a:off x="2866769" y="1481601"/>
            <a:ext cx="2131952" cy="677894"/>
          </a:xfrm>
          <a:prstGeom prst="rect">
            <a:avLst/>
          </a:prstGeom>
          <a:solidFill>
            <a:schemeClr val="accent4"/>
          </a:solidFill>
          <a:ln w="6350" algn="ctr">
            <a:noFill/>
            <a:miter lim="800000"/>
            <a:headEnd/>
            <a:tailEnd/>
          </a:ln>
        </p:spPr>
        <p:txBody>
          <a:bodyPr wrap="square" lIns="54000" tIns="54000" rIns="54000" bIns="54000" anchor="b">
            <a:noAutofit/>
          </a:bodyPr>
          <a:lstStyle/>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New markets/ new products / segments</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Customer penetration</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Cross-selling</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Brand leverage</a:t>
            </a:r>
            <a:endParaRPr lang="en-US" sz="800" dirty="0">
              <a:solidFill>
                <a:schemeClr val="bg1"/>
              </a:solidFill>
            </a:endParaRPr>
          </a:p>
        </p:txBody>
      </p:sp>
      <p:sp>
        <p:nvSpPr>
          <p:cNvPr id="95" name="Text Box 91"/>
          <p:cNvSpPr txBox="1">
            <a:spLocks noChangeArrowheads="1"/>
          </p:cNvSpPr>
          <p:nvPr/>
        </p:nvSpPr>
        <p:spPr bwMode="auto">
          <a:xfrm>
            <a:off x="4261001" y="3196918"/>
            <a:ext cx="2137847" cy="1807322"/>
          </a:xfrm>
          <a:prstGeom prst="rect">
            <a:avLst/>
          </a:prstGeom>
          <a:solidFill>
            <a:schemeClr val="accent4"/>
          </a:solidFill>
          <a:ln w="6350" algn="ctr">
            <a:noFill/>
            <a:miter lim="800000"/>
            <a:headEnd/>
            <a:tailEnd/>
          </a:ln>
        </p:spPr>
        <p:txBody>
          <a:bodyPr lIns="54000" tIns="54000" rIns="54000" bIns="54000"/>
          <a:lstStyle/>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Eliminate duplication</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Leverage economies of scale</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Areas of opportunities span the entire business, e.g.:</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Supply chain, distribution, procurement</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Manufacturing and R&amp;D</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General &amp; admin</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Property &amp; IT</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People</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Corporate functions</a:t>
            </a:r>
          </a:p>
          <a:p>
            <a:pPr marL="673200" lvl="1"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TSA savings</a:t>
            </a:r>
            <a:endParaRPr lang="en-US" sz="800" dirty="0">
              <a:solidFill>
                <a:schemeClr val="bg1"/>
              </a:solidFill>
            </a:endParaRPr>
          </a:p>
        </p:txBody>
      </p:sp>
      <p:sp>
        <p:nvSpPr>
          <p:cNvPr id="96" name="Text Box 92"/>
          <p:cNvSpPr txBox="1">
            <a:spLocks noChangeArrowheads="1"/>
          </p:cNvSpPr>
          <p:nvPr/>
        </p:nvSpPr>
        <p:spPr bwMode="auto">
          <a:xfrm>
            <a:off x="6578345" y="3203464"/>
            <a:ext cx="1256090" cy="1145236"/>
          </a:xfrm>
          <a:prstGeom prst="rect">
            <a:avLst/>
          </a:prstGeom>
          <a:solidFill>
            <a:schemeClr val="accent4"/>
          </a:solidFill>
          <a:ln w="6350" algn="ctr">
            <a:noFill/>
            <a:miter lim="800000"/>
            <a:headEnd/>
            <a:tailEnd/>
          </a:ln>
        </p:spPr>
        <p:txBody>
          <a:bodyPr wrap="square" lIns="54000" tIns="54000" rIns="54000" bIns="54000" anchor="b">
            <a:spAutoFit/>
          </a:bodyPr>
          <a:lstStyle/>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Integration costs (e.g. redundancies, closure costs, IT integration)</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Project management </a:t>
            </a:r>
          </a:p>
          <a:p>
            <a:pPr marL="216000" indent="-216000" defTabSz="762000" eaLnBrk="0" hangingPunct="0">
              <a:spcAft>
                <a:spcPts val="200"/>
              </a:spcAft>
              <a:buClr>
                <a:schemeClr val="bg1"/>
              </a:buClr>
              <a:buSzPct val="100000"/>
              <a:buFont typeface="Univers for KPMG Light" panose="020B0403020202020204" pitchFamily="34" charset="0"/>
              <a:buChar char="—"/>
            </a:pPr>
            <a:r>
              <a:rPr lang="en-US" sz="800" dirty="0" smtClean="0">
                <a:solidFill>
                  <a:schemeClr val="bg1"/>
                </a:solidFill>
              </a:rPr>
              <a:t>Execution contingency</a:t>
            </a:r>
            <a:endParaRPr lang="en-US" sz="800" dirty="0">
              <a:solidFill>
                <a:schemeClr val="bg1"/>
              </a:solidFill>
            </a:endParaRPr>
          </a:p>
        </p:txBody>
      </p:sp>
      <p:cxnSp>
        <p:nvCxnSpPr>
          <p:cNvPr id="97" name="Gerade Verbindung 57"/>
          <p:cNvCxnSpPr>
            <a:stCxn id="73" idx="0"/>
            <a:endCxn id="74" idx="0"/>
          </p:cNvCxnSpPr>
          <p:nvPr/>
        </p:nvCxnSpPr>
        <p:spPr>
          <a:xfrm>
            <a:off x="2479433" y="5529624"/>
            <a:ext cx="660945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AutoShape 68"/>
          <p:cNvSpPr>
            <a:spLocks/>
          </p:cNvSpPr>
          <p:nvPr/>
        </p:nvSpPr>
        <p:spPr bwMode="auto">
          <a:xfrm rot="5400000" flipH="1" flipV="1">
            <a:off x="4853908" y="4069313"/>
            <a:ext cx="204149" cy="3244728"/>
          </a:xfrm>
          <a:prstGeom prst="leftBrace">
            <a:avLst>
              <a:gd name="adj1" fmla="val 0"/>
              <a:gd name="adj2" fmla="val 50000"/>
            </a:avLst>
          </a:prstGeom>
          <a:noFill/>
          <a:ln w="6350">
            <a:solidFill>
              <a:schemeClr val="tx2"/>
            </a:solidFill>
            <a:round/>
            <a:headEnd/>
            <a:tailEnd/>
          </a:ln>
        </p:spPr>
        <p:txBody>
          <a:bodyPr wrap="none" lIns="0" tIns="0" rIns="0" bIns="0" anchor="ctr"/>
          <a:lstStyle/>
          <a:p>
            <a:endParaRPr lang="en-US" sz="900" dirty="0"/>
          </a:p>
        </p:txBody>
      </p:sp>
      <p:sp>
        <p:nvSpPr>
          <p:cNvPr id="100" name="AutoShape 68"/>
          <p:cNvSpPr>
            <a:spLocks/>
          </p:cNvSpPr>
          <p:nvPr/>
        </p:nvSpPr>
        <p:spPr bwMode="auto">
          <a:xfrm rot="5400000" flipH="1" flipV="1">
            <a:off x="7353996" y="4885903"/>
            <a:ext cx="204149" cy="1611545"/>
          </a:xfrm>
          <a:prstGeom prst="leftBrace">
            <a:avLst>
              <a:gd name="adj1" fmla="val 0"/>
              <a:gd name="adj2" fmla="val 50000"/>
            </a:avLst>
          </a:prstGeom>
          <a:noFill/>
          <a:ln w="6350">
            <a:solidFill>
              <a:schemeClr val="tx2"/>
            </a:solidFill>
            <a:round/>
            <a:headEnd/>
            <a:tailEnd/>
          </a:ln>
        </p:spPr>
        <p:txBody>
          <a:bodyPr wrap="none" lIns="0" tIns="0" rIns="0" bIns="0" anchor="ctr"/>
          <a:lstStyle/>
          <a:p>
            <a:endParaRPr lang="en-US" sz="900" dirty="0"/>
          </a:p>
        </p:txBody>
      </p:sp>
      <p:cxnSp>
        <p:nvCxnSpPr>
          <p:cNvPr id="102" name="Gewinkelte Verbindung 101"/>
          <p:cNvCxnSpPr>
            <a:stCxn id="93" idx="2"/>
          </p:cNvCxnSpPr>
          <p:nvPr/>
        </p:nvCxnSpPr>
        <p:spPr>
          <a:xfrm rot="5400000">
            <a:off x="5672993" y="1757580"/>
            <a:ext cx="207315" cy="1011145"/>
          </a:xfrm>
          <a:prstGeom prst="bent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winkelte Verbindung 103"/>
          <p:cNvCxnSpPr>
            <a:stCxn id="92" idx="2"/>
            <a:endCxn id="68" idx="0"/>
          </p:cNvCxnSpPr>
          <p:nvPr/>
        </p:nvCxnSpPr>
        <p:spPr>
          <a:xfrm rot="5400000">
            <a:off x="7448126" y="1690170"/>
            <a:ext cx="285373" cy="122402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winkelte Verbindung 106"/>
          <p:cNvCxnSpPr>
            <a:stCxn id="92" idx="2"/>
            <a:endCxn id="69" idx="0"/>
          </p:cNvCxnSpPr>
          <p:nvPr/>
        </p:nvCxnSpPr>
        <p:spPr>
          <a:xfrm rot="5400000">
            <a:off x="7879577" y="2121621"/>
            <a:ext cx="285373" cy="361120"/>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winkelte Verbindung 109"/>
          <p:cNvCxnSpPr>
            <a:stCxn id="96" idx="0"/>
            <a:endCxn id="64" idx="2"/>
          </p:cNvCxnSpPr>
          <p:nvPr/>
        </p:nvCxnSpPr>
        <p:spPr>
          <a:xfrm rot="16200000" flipV="1">
            <a:off x="6385330" y="2382404"/>
            <a:ext cx="629501" cy="1012620"/>
          </a:xfrm>
          <a:prstGeom prst="bentConnector3">
            <a:avLst>
              <a:gd name="adj1" fmla="val 19738"/>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57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The NPV of the future synergy effects must be higher than the price surcharge paid</a:t>
            </a:r>
          </a:p>
          <a:p>
            <a:pPr lvl="2"/>
            <a:r>
              <a:rPr lang="en-US" dirty="0"/>
              <a:t>The danger of miscalculating  synergies/dissynergies threatens the actual increase in value</a:t>
            </a:r>
          </a:p>
          <a:p>
            <a:pPr lvl="2"/>
            <a:r>
              <a:rPr lang="en-US" dirty="0"/>
              <a:t>Companies tend to underestimate the acquisition and integration costs</a:t>
            </a:r>
          </a:p>
        </p:txBody>
      </p:sp>
      <p:sp>
        <p:nvSpPr>
          <p:cNvPr id="4" name="Titel 3"/>
          <p:cNvSpPr>
            <a:spLocks noGrp="1"/>
          </p:cNvSpPr>
          <p:nvPr>
            <p:ph type="title"/>
          </p:nvPr>
        </p:nvSpPr>
        <p:spPr/>
        <p:txBody>
          <a:bodyPr/>
          <a:lstStyle/>
          <a:p>
            <a:r>
              <a:rPr lang="en-US" dirty="0" smtClean="0"/>
              <a:t>1. What role do synergies play in the management of transactions? (2/3)</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sp>
        <p:nvSpPr>
          <p:cNvPr id="83" name="Rectangle 277"/>
          <p:cNvSpPr>
            <a:spLocks noChangeArrowheads="1"/>
          </p:cNvSpPr>
          <p:nvPr/>
        </p:nvSpPr>
        <p:spPr bwMode="auto">
          <a:xfrm>
            <a:off x="4427220" y="1645920"/>
            <a:ext cx="3822588" cy="2810072"/>
          </a:xfrm>
          <a:prstGeom prst="rect">
            <a:avLst/>
          </a:prstGeom>
          <a:noFill/>
          <a:ln w="9525">
            <a:solidFill>
              <a:srgbClr val="470A68"/>
            </a:solidFill>
            <a:miter lim="800000"/>
            <a:headEnd/>
            <a:tailEnd/>
          </a:ln>
          <a:effectLst/>
        </p:spPr>
        <p:txBody>
          <a:bodyPr wrap="none" anchor="ctr"/>
          <a:lstStyle/>
          <a:p>
            <a:pPr algn="ctr"/>
            <a:endParaRPr lang="en-US" sz="1000" dirty="0">
              <a:solidFill>
                <a:srgbClr val="000000"/>
              </a:solidFill>
              <a:latin typeface="Univers 45 Light" pitchFamily="2" charset="0"/>
            </a:endParaRPr>
          </a:p>
        </p:txBody>
      </p:sp>
      <p:sp>
        <p:nvSpPr>
          <p:cNvPr id="84" name="Rectangle 278"/>
          <p:cNvSpPr>
            <a:spLocks noChangeArrowheads="1"/>
          </p:cNvSpPr>
          <p:nvPr/>
        </p:nvSpPr>
        <p:spPr bwMode="auto">
          <a:xfrm>
            <a:off x="2545080" y="1645921"/>
            <a:ext cx="1848760" cy="2810071"/>
          </a:xfrm>
          <a:prstGeom prst="rect">
            <a:avLst/>
          </a:prstGeom>
          <a:noFill/>
          <a:ln w="9525">
            <a:solidFill>
              <a:schemeClr val="accent4"/>
            </a:solidFill>
            <a:miter lim="800000"/>
            <a:headEnd/>
            <a:tailEnd/>
          </a:ln>
          <a:effectLst/>
        </p:spPr>
        <p:txBody>
          <a:bodyPr wrap="none" anchor="ctr"/>
          <a:lstStyle/>
          <a:p>
            <a:pPr algn="ctr"/>
            <a:endParaRPr lang="en-US" sz="1000" dirty="0">
              <a:solidFill>
                <a:srgbClr val="000000"/>
              </a:solidFill>
              <a:latin typeface="Univers 45 Light" pitchFamily="2" charset="0"/>
            </a:endParaRPr>
          </a:p>
        </p:txBody>
      </p:sp>
      <p:sp>
        <p:nvSpPr>
          <p:cNvPr id="85" name="Text Box 275"/>
          <p:cNvSpPr txBox="1">
            <a:spLocks noChangeArrowheads="1"/>
          </p:cNvSpPr>
          <p:nvPr>
            <p:custDataLst>
              <p:tags r:id="rId1"/>
            </p:custDataLst>
          </p:nvPr>
        </p:nvSpPr>
        <p:spPr bwMode="auto">
          <a:xfrm>
            <a:off x="8487005" y="3550672"/>
            <a:ext cx="864522" cy="369332"/>
          </a:xfrm>
          <a:prstGeom prst="rect">
            <a:avLst/>
          </a:prstGeom>
          <a:noFill/>
          <a:ln w="3175">
            <a:noFill/>
            <a:miter lim="800000"/>
            <a:headEnd/>
            <a:tailEnd/>
          </a:ln>
          <a:effectLst/>
        </p:spPr>
        <p:txBody>
          <a:bodyPr>
            <a:spAutoFit/>
          </a:bodyPr>
          <a:lstStyle/>
          <a:p>
            <a:pPr>
              <a:spcBef>
                <a:spcPct val="50000"/>
              </a:spcBef>
            </a:pPr>
            <a:r>
              <a:rPr lang="en-US" sz="900" i="1" dirty="0" smtClean="0">
                <a:solidFill>
                  <a:srgbClr val="BC204B"/>
                </a:solidFill>
              </a:rPr>
              <a:t>Value</a:t>
            </a:r>
            <a:br>
              <a:rPr lang="en-US" sz="900" i="1" dirty="0" smtClean="0">
                <a:solidFill>
                  <a:srgbClr val="BC204B"/>
                </a:solidFill>
              </a:rPr>
            </a:br>
            <a:r>
              <a:rPr lang="en-US" sz="900" i="1" dirty="0" smtClean="0">
                <a:solidFill>
                  <a:srgbClr val="BC204B"/>
                </a:solidFill>
              </a:rPr>
              <a:t>destruction</a:t>
            </a:r>
            <a:endParaRPr lang="en-US" sz="900" i="1" dirty="0">
              <a:solidFill>
                <a:srgbClr val="BC204B"/>
              </a:solidFill>
            </a:endParaRPr>
          </a:p>
        </p:txBody>
      </p:sp>
      <p:sp>
        <p:nvSpPr>
          <p:cNvPr id="86" name="Text Box 276"/>
          <p:cNvSpPr txBox="1">
            <a:spLocks noChangeArrowheads="1"/>
          </p:cNvSpPr>
          <p:nvPr>
            <p:custDataLst>
              <p:tags r:id="rId2"/>
            </p:custDataLst>
          </p:nvPr>
        </p:nvSpPr>
        <p:spPr bwMode="auto">
          <a:xfrm>
            <a:off x="2382396" y="1392980"/>
            <a:ext cx="808365" cy="229209"/>
          </a:xfrm>
          <a:prstGeom prst="rect">
            <a:avLst/>
          </a:prstGeom>
          <a:noFill/>
          <a:ln w="9525">
            <a:noFill/>
            <a:miter lim="800000"/>
            <a:headEnd/>
            <a:tailEnd/>
          </a:ln>
          <a:effectLst/>
        </p:spPr>
        <p:txBody>
          <a:bodyPr>
            <a:spAutoFit/>
          </a:bodyPr>
          <a:lstStyle/>
          <a:p>
            <a:pPr>
              <a:spcBef>
                <a:spcPct val="50000"/>
              </a:spcBef>
            </a:pPr>
            <a:r>
              <a:rPr lang="en-US" sz="900" dirty="0" smtClean="0">
                <a:solidFill>
                  <a:srgbClr val="000000"/>
                </a:solidFill>
              </a:rPr>
              <a:t>€m</a:t>
            </a:r>
            <a:endParaRPr lang="en-US" sz="900" strike="sngStrike" dirty="0">
              <a:solidFill>
                <a:srgbClr val="000000"/>
              </a:solidFill>
            </a:endParaRPr>
          </a:p>
        </p:txBody>
      </p:sp>
      <p:sp>
        <p:nvSpPr>
          <p:cNvPr id="87" name="Rectangle 279"/>
          <p:cNvSpPr>
            <a:spLocks noChangeArrowheads="1"/>
          </p:cNvSpPr>
          <p:nvPr/>
        </p:nvSpPr>
        <p:spPr bwMode="auto">
          <a:xfrm>
            <a:off x="2560989" y="3283188"/>
            <a:ext cx="435664" cy="1172804"/>
          </a:xfrm>
          <a:prstGeom prst="rect">
            <a:avLst/>
          </a:prstGeom>
          <a:solidFill>
            <a:srgbClr val="00338D"/>
          </a:solidFill>
          <a:ln w="3175">
            <a:noFill/>
            <a:miter lim="800000"/>
            <a:headEnd/>
            <a:tailEnd/>
          </a:ln>
          <a:effectLst/>
        </p:spPr>
        <p:txBody>
          <a:bodyPr vert="eaVert" lIns="0" tIns="0" rIns="0" bIns="0" anchor="ctr"/>
          <a:lstStyle/>
          <a:p>
            <a:pPr algn="ctr"/>
            <a:endParaRPr lang="en-US" sz="1000" dirty="0">
              <a:solidFill>
                <a:schemeClr val="bg1"/>
              </a:solidFill>
            </a:endParaRPr>
          </a:p>
        </p:txBody>
      </p:sp>
      <p:sp>
        <p:nvSpPr>
          <p:cNvPr id="91" name="Rectangle 280"/>
          <p:cNvSpPr>
            <a:spLocks noChangeArrowheads="1"/>
          </p:cNvSpPr>
          <p:nvPr>
            <p:custDataLst>
              <p:tags r:id="rId3"/>
            </p:custDataLst>
          </p:nvPr>
        </p:nvSpPr>
        <p:spPr bwMode="auto">
          <a:xfrm>
            <a:off x="3016738" y="2913799"/>
            <a:ext cx="402152" cy="369390"/>
          </a:xfrm>
          <a:prstGeom prst="rect">
            <a:avLst/>
          </a:prstGeom>
          <a:solidFill>
            <a:schemeClr val="accent1"/>
          </a:solidFill>
          <a:ln w="3175">
            <a:noFill/>
            <a:miter lim="800000"/>
            <a:headEnd/>
            <a:tailEnd/>
          </a:ln>
          <a:effectLst/>
        </p:spPr>
        <p:txBody>
          <a:bodyPr lIns="126000" tIns="46800" rIns="90000" bIns="46800" anchor="ctr">
            <a:noAutofit/>
          </a:bodyPr>
          <a:lstStyle/>
          <a:p>
            <a:pPr algn="ctr"/>
            <a:endParaRPr lang="en-US" sz="1000" dirty="0" smtClean="0">
              <a:solidFill>
                <a:srgbClr val="000000"/>
              </a:solidFill>
            </a:endParaRPr>
          </a:p>
          <a:p>
            <a:pPr algn="ctr"/>
            <a:endParaRPr lang="en-US" sz="1000" dirty="0">
              <a:solidFill>
                <a:srgbClr val="000000"/>
              </a:solidFill>
            </a:endParaRPr>
          </a:p>
        </p:txBody>
      </p:sp>
      <p:sp>
        <p:nvSpPr>
          <p:cNvPr id="101" name="Line 283"/>
          <p:cNvSpPr>
            <a:spLocks noChangeShapeType="1"/>
          </p:cNvSpPr>
          <p:nvPr/>
        </p:nvSpPr>
        <p:spPr bwMode="auto">
          <a:xfrm>
            <a:off x="2491931" y="2644772"/>
            <a:ext cx="5093921" cy="1477"/>
          </a:xfrm>
          <a:prstGeom prst="line">
            <a:avLst/>
          </a:prstGeom>
          <a:noFill/>
          <a:ln w="19050">
            <a:solidFill>
              <a:srgbClr val="00338D"/>
            </a:solidFill>
            <a:prstDash val="sysDot"/>
            <a:round/>
            <a:headEnd/>
            <a:tailEnd/>
          </a:ln>
          <a:effectLst/>
        </p:spPr>
        <p:txBody>
          <a:bodyPr/>
          <a:lstStyle/>
          <a:p>
            <a:endParaRPr lang="en-US" sz="1000" dirty="0">
              <a:solidFill>
                <a:srgbClr val="000000"/>
              </a:solidFill>
            </a:endParaRPr>
          </a:p>
        </p:txBody>
      </p:sp>
      <p:sp>
        <p:nvSpPr>
          <p:cNvPr id="103" name="Line 284"/>
          <p:cNvSpPr>
            <a:spLocks noChangeShapeType="1"/>
          </p:cNvSpPr>
          <p:nvPr/>
        </p:nvSpPr>
        <p:spPr bwMode="auto">
          <a:xfrm>
            <a:off x="2519147" y="1879032"/>
            <a:ext cx="5730661" cy="0"/>
          </a:xfrm>
          <a:prstGeom prst="line">
            <a:avLst/>
          </a:prstGeom>
          <a:noFill/>
          <a:ln w="12700">
            <a:solidFill>
              <a:srgbClr val="747678"/>
            </a:solidFill>
            <a:prstDash val="dash"/>
            <a:round/>
            <a:headEnd/>
            <a:tailEnd/>
          </a:ln>
          <a:effectLst/>
        </p:spPr>
        <p:txBody>
          <a:bodyPr/>
          <a:lstStyle/>
          <a:p>
            <a:endParaRPr lang="en-US" sz="1000" dirty="0">
              <a:solidFill>
                <a:srgbClr val="000000"/>
              </a:solidFill>
            </a:endParaRPr>
          </a:p>
        </p:txBody>
      </p:sp>
      <p:sp>
        <p:nvSpPr>
          <p:cNvPr id="105" name="Text Box 285"/>
          <p:cNvSpPr txBox="1">
            <a:spLocks noChangeArrowheads="1"/>
          </p:cNvSpPr>
          <p:nvPr>
            <p:custDataLst>
              <p:tags r:id="rId4"/>
            </p:custDataLst>
          </p:nvPr>
        </p:nvSpPr>
        <p:spPr bwMode="auto">
          <a:xfrm>
            <a:off x="8552645" y="2035871"/>
            <a:ext cx="798882" cy="369332"/>
          </a:xfrm>
          <a:prstGeom prst="rect">
            <a:avLst/>
          </a:prstGeom>
          <a:noFill/>
          <a:ln w="3175">
            <a:noFill/>
            <a:miter lim="800000"/>
            <a:headEnd/>
            <a:tailEnd/>
          </a:ln>
          <a:effectLst/>
        </p:spPr>
        <p:txBody>
          <a:bodyPr>
            <a:spAutoFit/>
          </a:bodyPr>
          <a:lstStyle/>
          <a:p>
            <a:pPr>
              <a:spcBef>
                <a:spcPct val="50000"/>
              </a:spcBef>
            </a:pPr>
            <a:r>
              <a:rPr lang="en-US" sz="900" i="1" dirty="0" smtClean="0">
                <a:solidFill>
                  <a:schemeClr val="accent6"/>
                </a:solidFill>
              </a:rPr>
              <a:t>Value</a:t>
            </a:r>
            <a:br>
              <a:rPr lang="en-US" sz="900" i="1" dirty="0" smtClean="0">
                <a:solidFill>
                  <a:schemeClr val="accent6"/>
                </a:solidFill>
              </a:rPr>
            </a:br>
            <a:r>
              <a:rPr lang="en-US" sz="900" i="1" dirty="0" smtClean="0">
                <a:solidFill>
                  <a:schemeClr val="accent6"/>
                </a:solidFill>
              </a:rPr>
              <a:t>creation</a:t>
            </a:r>
            <a:endParaRPr lang="en-US" sz="900" i="1" dirty="0">
              <a:solidFill>
                <a:schemeClr val="accent6"/>
              </a:solidFill>
            </a:endParaRPr>
          </a:p>
        </p:txBody>
      </p:sp>
      <p:sp>
        <p:nvSpPr>
          <p:cNvPr id="106" name="Rectangle 286"/>
          <p:cNvSpPr>
            <a:spLocks noChangeArrowheads="1"/>
          </p:cNvSpPr>
          <p:nvPr/>
        </p:nvSpPr>
        <p:spPr bwMode="auto">
          <a:xfrm>
            <a:off x="4504939" y="3283188"/>
            <a:ext cx="435664" cy="1172804"/>
          </a:xfrm>
          <a:prstGeom prst="rect">
            <a:avLst/>
          </a:prstGeom>
          <a:solidFill>
            <a:srgbClr val="00338D"/>
          </a:solidFill>
          <a:ln w="3175">
            <a:noFill/>
            <a:miter lim="800000"/>
            <a:headEnd/>
            <a:tailEnd/>
          </a:ln>
          <a:effectLst/>
        </p:spPr>
        <p:txBody>
          <a:bodyPr vert="eaVert" lIns="0" tIns="0" rIns="0" bIns="0" anchor="ctr"/>
          <a:lstStyle/>
          <a:p>
            <a:pPr algn="ctr"/>
            <a:endParaRPr lang="en-US" sz="1000" dirty="0">
              <a:solidFill>
                <a:schemeClr val="bg1"/>
              </a:solidFill>
            </a:endParaRPr>
          </a:p>
        </p:txBody>
      </p:sp>
      <p:sp>
        <p:nvSpPr>
          <p:cNvPr id="108" name="Rectangle 287"/>
          <p:cNvSpPr>
            <a:spLocks noChangeArrowheads="1"/>
          </p:cNvSpPr>
          <p:nvPr>
            <p:custDataLst>
              <p:tags r:id="rId5"/>
            </p:custDataLst>
          </p:nvPr>
        </p:nvSpPr>
        <p:spPr bwMode="auto">
          <a:xfrm>
            <a:off x="4974168" y="3060628"/>
            <a:ext cx="402152" cy="222560"/>
          </a:xfrm>
          <a:prstGeom prst="rect">
            <a:avLst/>
          </a:prstGeom>
          <a:solidFill>
            <a:schemeClr val="accent1"/>
          </a:solidFill>
          <a:ln w="3175">
            <a:noFill/>
            <a:miter lim="800000"/>
            <a:headEnd/>
            <a:tailEnd/>
          </a:ln>
          <a:effectLst/>
        </p:spPr>
        <p:txBody>
          <a:bodyPr wrap="none" anchor="ctr"/>
          <a:lstStyle/>
          <a:p>
            <a:pPr marL="285750" indent="-285750" algn="ctr" defTabSz="762000" eaLnBrk="0" hangingPunct="0"/>
            <a:r>
              <a:rPr lang="en-US" sz="1000" dirty="0" smtClean="0">
                <a:solidFill>
                  <a:srgbClr val="FFFFFF"/>
                </a:solidFill>
              </a:rPr>
              <a:t>1</a:t>
            </a:r>
            <a:endParaRPr lang="en-US" sz="1000" dirty="0">
              <a:solidFill>
                <a:srgbClr val="FFFFFF"/>
              </a:solidFill>
            </a:endParaRPr>
          </a:p>
        </p:txBody>
      </p:sp>
      <p:sp>
        <p:nvSpPr>
          <p:cNvPr id="109" name="Line 290"/>
          <p:cNvSpPr>
            <a:spLocks noChangeShapeType="1"/>
          </p:cNvSpPr>
          <p:nvPr/>
        </p:nvSpPr>
        <p:spPr bwMode="auto">
          <a:xfrm flipH="1" flipV="1">
            <a:off x="8419972" y="2675805"/>
            <a:ext cx="0" cy="1876708"/>
          </a:xfrm>
          <a:prstGeom prst="line">
            <a:avLst/>
          </a:prstGeom>
          <a:noFill/>
          <a:ln w="38100">
            <a:solidFill>
              <a:srgbClr val="BC204B"/>
            </a:solidFill>
            <a:round/>
            <a:headEnd type="triangle" w="sm" len="sm"/>
            <a:tailEnd type="triangle" w="sm" len="sm"/>
          </a:ln>
          <a:effectLst/>
        </p:spPr>
        <p:txBody>
          <a:bodyPr/>
          <a:lstStyle/>
          <a:p>
            <a:endParaRPr lang="en-US" sz="900" dirty="0">
              <a:solidFill>
                <a:srgbClr val="000000"/>
              </a:solidFill>
            </a:endParaRPr>
          </a:p>
        </p:txBody>
      </p:sp>
      <p:sp>
        <p:nvSpPr>
          <p:cNvPr id="111" name="Line 291"/>
          <p:cNvSpPr>
            <a:spLocks noChangeShapeType="1"/>
          </p:cNvSpPr>
          <p:nvPr/>
        </p:nvSpPr>
        <p:spPr bwMode="auto">
          <a:xfrm rot="21585834" flipV="1">
            <a:off x="8417323" y="1894966"/>
            <a:ext cx="3202" cy="737278"/>
          </a:xfrm>
          <a:prstGeom prst="line">
            <a:avLst/>
          </a:prstGeom>
          <a:noFill/>
          <a:ln w="38100">
            <a:solidFill>
              <a:schemeClr val="accent6"/>
            </a:solidFill>
            <a:round/>
            <a:headEnd type="triangle" w="sm" len="sm"/>
            <a:tailEnd type="triangle" w="sm" len="sm"/>
          </a:ln>
          <a:effectLst/>
        </p:spPr>
        <p:txBody>
          <a:bodyPr/>
          <a:lstStyle/>
          <a:p>
            <a:endParaRPr lang="en-US" sz="900" dirty="0">
              <a:solidFill>
                <a:srgbClr val="000000"/>
              </a:solidFill>
            </a:endParaRPr>
          </a:p>
        </p:txBody>
      </p:sp>
      <p:sp>
        <p:nvSpPr>
          <p:cNvPr id="112" name="Rectangle 300"/>
          <p:cNvSpPr>
            <a:spLocks noChangeArrowheads="1"/>
          </p:cNvSpPr>
          <p:nvPr>
            <p:custDataLst>
              <p:tags r:id="rId6"/>
            </p:custDataLst>
          </p:nvPr>
        </p:nvSpPr>
        <p:spPr bwMode="auto">
          <a:xfrm>
            <a:off x="5396819" y="2713046"/>
            <a:ext cx="402152" cy="347582"/>
          </a:xfrm>
          <a:prstGeom prst="rect">
            <a:avLst/>
          </a:prstGeom>
          <a:solidFill>
            <a:schemeClr val="accent1"/>
          </a:solidFill>
          <a:ln w="3175">
            <a:noFill/>
            <a:miter lim="800000"/>
            <a:headEnd/>
            <a:tailEnd/>
          </a:ln>
          <a:effectLst/>
        </p:spPr>
        <p:txBody>
          <a:bodyPr wrap="none" anchor="ctr"/>
          <a:lstStyle/>
          <a:p>
            <a:pPr marL="285750" indent="-285750" algn="ctr" defTabSz="762000" eaLnBrk="0" hangingPunct="0"/>
            <a:r>
              <a:rPr lang="en-US" sz="1000" dirty="0" smtClean="0">
                <a:solidFill>
                  <a:srgbClr val="FFFFFF"/>
                </a:solidFill>
              </a:rPr>
              <a:t>2</a:t>
            </a:r>
            <a:endParaRPr lang="en-US" sz="1000" dirty="0">
              <a:solidFill>
                <a:srgbClr val="FFFFFF"/>
              </a:solidFill>
            </a:endParaRPr>
          </a:p>
        </p:txBody>
      </p:sp>
      <p:sp>
        <p:nvSpPr>
          <p:cNvPr id="113" name="Rectangle 301"/>
          <p:cNvSpPr>
            <a:spLocks noChangeArrowheads="1"/>
          </p:cNvSpPr>
          <p:nvPr>
            <p:custDataLst>
              <p:tags r:id="rId7"/>
            </p:custDataLst>
          </p:nvPr>
        </p:nvSpPr>
        <p:spPr bwMode="auto">
          <a:xfrm>
            <a:off x="5819470" y="2712483"/>
            <a:ext cx="402152" cy="264530"/>
          </a:xfrm>
          <a:prstGeom prst="rect">
            <a:avLst/>
          </a:prstGeom>
          <a:solidFill>
            <a:schemeClr val="accent2"/>
          </a:solidFill>
          <a:ln w="3175">
            <a:noFill/>
            <a:miter lim="800000"/>
            <a:headEnd/>
            <a:tailEnd/>
          </a:ln>
          <a:effectLst/>
        </p:spPr>
        <p:txBody>
          <a:bodyPr wrap="none" anchor="ctr"/>
          <a:lstStyle/>
          <a:p>
            <a:pPr marL="285750" indent="-285750" algn="ctr" defTabSz="762000" eaLnBrk="0" hangingPunct="0"/>
            <a:r>
              <a:rPr lang="en-US" sz="1000" dirty="0" smtClean="0">
                <a:solidFill>
                  <a:srgbClr val="FFFFFF"/>
                </a:solidFill>
              </a:rPr>
              <a:t>3</a:t>
            </a:r>
            <a:endParaRPr lang="en-US" sz="1000" dirty="0">
              <a:solidFill>
                <a:srgbClr val="FFFFFF"/>
              </a:solidFill>
            </a:endParaRPr>
          </a:p>
        </p:txBody>
      </p:sp>
      <p:sp>
        <p:nvSpPr>
          <p:cNvPr id="114" name="Rectangle 303"/>
          <p:cNvSpPr>
            <a:spLocks noChangeArrowheads="1"/>
          </p:cNvSpPr>
          <p:nvPr>
            <p:custDataLst>
              <p:tags r:id="rId8"/>
            </p:custDataLst>
          </p:nvPr>
        </p:nvSpPr>
        <p:spPr bwMode="auto">
          <a:xfrm>
            <a:off x="6242121" y="2409800"/>
            <a:ext cx="402152" cy="567213"/>
          </a:xfrm>
          <a:prstGeom prst="rect">
            <a:avLst/>
          </a:prstGeom>
          <a:solidFill>
            <a:schemeClr val="accent1"/>
          </a:solidFill>
          <a:ln w="3175">
            <a:noFill/>
            <a:miter lim="800000"/>
            <a:headEnd/>
            <a:tailEnd/>
          </a:ln>
          <a:effectLst/>
        </p:spPr>
        <p:txBody>
          <a:bodyPr wrap="none" anchor="ctr"/>
          <a:lstStyle/>
          <a:p>
            <a:pPr marL="285750" indent="-285750" algn="ctr" defTabSz="762000" eaLnBrk="0" hangingPunct="0"/>
            <a:r>
              <a:rPr lang="en-US" sz="1000" dirty="0" smtClean="0">
                <a:solidFill>
                  <a:srgbClr val="FFFFFF"/>
                </a:solidFill>
              </a:rPr>
              <a:t>4</a:t>
            </a:r>
            <a:endParaRPr lang="en-US" sz="1000" dirty="0">
              <a:solidFill>
                <a:srgbClr val="FFFFFF"/>
              </a:solidFill>
            </a:endParaRPr>
          </a:p>
        </p:txBody>
      </p:sp>
      <p:sp>
        <p:nvSpPr>
          <p:cNvPr id="115" name="Rectangle 305"/>
          <p:cNvSpPr>
            <a:spLocks noChangeArrowheads="1"/>
          </p:cNvSpPr>
          <p:nvPr>
            <p:custDataLst>
              <p:tags r:id="rId9"/>
            </p:custDataLst>
          </p:nvPr>
        </p:nvSpPr>
        <p:spPr bwMode="auto">
          <a:xfrm>
            <a:off x="7087421" y="1881952"/>
            <a:ext cx="402152" cy="268400"/>
          </a:xfrm>
          <a:prstGeom prst="rect">
            <a:avLst/>
          </a:prstGeom>
          <a:solidFill>
            <a:schemeClr val="accent1"/>
          </a:solidFill>
          <a:ln w="3175">
            <a:noFill/>
            <a:miter lim="800000"/>
            <a:headEnd/>
            <a:tailEnd/>
          </a:ln>
          <a:effectLst/>
        </p:spPr>
        <p:txBody>
          <a:bodyPr lIns="0" tIns="0" rIns="0" bIns="0" anchor="ctr"/>
          <a:lstStyle/>
          <a:p>
            <a:pPr algn="ctr">
              <a:spcBef>
                <a:spcPct val="55000"/>
              </a:spcBef>
              <a:buClr>
                <a:srgbClr val="000066"/>
              </a:buClr>
              <a:buFont typeface="Wingdings" pitchFamily="2" charset="2"/>
              <a:buNone/>
            </a:pPr>
            <a:r>
              <a:rPr lang="en-US" sz="1000" dirty="0" smtClean="0">
                <a:solidFill>
                  <a:srgbClr val="FFFFFF"/>
                </a:solidFill>
              </a:rPr>
              <a:t>6</a:t>
            </a:r>
            <a:endParaRPr lang="en-US" sz="1000" dirty="0">
              <a:solidFill>
                <a:srgbClr val="FFFFFF"/>
              </a:solidFill>
            </a:endParaRPr>
          </a:p>
        </p:txBody>
      </p:sp>
      <p:sp>
        <p:nvSpPr>
          <p:cNvPr id="116" name="Rectangle 306"/>
          <p:cNvSpPr>
            <a:spLocks noChangeArrowheads="1"/>
          </p:cNvSpPr>
          <p:nvPr>
            <p:custDataLst>
              <p:tags r:id="rId10"/>
            </p:custDataLst>
          </p:nvPr>
        </p:nvSpPr>
        <p:spPr bwMode="auto">
          <a:xfrm>
            <a:off x="6664772" y="2152659"/>
            <a:ext cx="402152" cy="252544"/>
          </a:xfrm>
          <a:prstGeom prst="rect">
            <a:avLst/>
          </a:prstGeom>
          <a:solidFill>
            <a:schemeClr val="accent1"/>
          </a:solidFill>
          <a:ln w="3175">
            <a:noFill/>
            <a:miter lim="800000"/>
            <a:headEnd/>
            <a:tailEnd/>
          </a:ln>
          <a:effectLst/>
        </p:spPr>
        <p:txBody>
          <a:bodyPr lIns="0" tIns="0" rIns="0" bIns="0" anchor="ctr"/>
          <a:lstStyle/>
          <a:p>
            <a:pPr algn="ctr">
              <a:spcBef>
                <a:spcPct val="55000"/>
              </a:spcBef>
              <a:buClr>
                <a:srgbClr val="000066"/>
              </a:buClr>
              <a:defRPr sz="800" b="0" i="0" u="none" strike="noStrike" kern="1200" baseline="0">
                <a:solidFill>
                  <a:srgbClr val="000000"/>
                </a:solidFill>
                <a:latin typeface="Univers 45 Light"/>
                <a:ea typeface="Univers 45 Light"/>
                <a:cs typeface="Univers 45 Light"/>
              </a:defRPr>
            </a:pPr>
            <a:r>
              <a:rPr lang="en-US" sz="1000" dirty="0" smtClean="0">
                <a:solidFill>
                  <a:srgbClr val="FFFFFF"/>
                </a:solidFill>
                <a:ea typeface="Univers 45 Light"/>
                <a:cs typeface="Univers 45 Light"/>
              </a:rPr>
              <a:t>5</a:t>
            </a:r>
          </a:p>
        </p:txBody>
      </p:sp>
      <p:sp>
        <p:nvSpPr>
          <p:cNvPr id="117" name="Text Box 307"/>
          <p:cNvSpPr txBox="1">
            <a:spLocks noChangeArrowheads="1"/>
          </p:cNvSpPr>
          <p:nvPr>
            <p:custDataLst>
              <p:tags r:id="rId11"/>
            </p:custDataLst>
          </p:nvPr>
        </p:nvSpPr>
        <p:spPr bwMode="auto">
          <a:xfrm rot="16200000">
            <a:off x="2404069" y="4743362"/>
            <a:ext cx="724129" cy="286512"/>
          </a:xfrm>
          <a:prstGeom prst="rect">
            <a:avLst/>
          </a:prstGeom>
          <a:noFill/>
          <a:ln w="3175">
            <a:noFill/>
            <a:miter lim="800000"/>
            <a:headEnd/>
            <a:tailEnd/>
          </a:ln>
          <a:effectLst/>
        </p:spPr>
        <p:txBody>
          <a:bodyPr lIns="0" tIns="0" rIns="0" bIns="0">
            <a:spAutoFit/>
          </a:bodyPr>
          <a:lstStyle/>
          <a:p>
            <a:pPr algn="r"/>
            <a:r>
              <a:rPr lang="en-US" sz="900" b="1" dirty="0" smtClean="0">
                <a:solidFill>
                  <a:srgbClr val="000000"/>
                </a:solidFill>
              </a:rPr>
              <a:t>Intrinsic value</a:t>
            </a:r>
            <a:endParaRPr lang="en-US" sz="900" b="1" dirty="0">
              <a:solidFill>
                <a:srgbClr val="000000"/>
              </a:solidFill>
            </a:endParaRPr>
          </a:p>
        </p:txBody>
      </p:sp>
      <p:sp>
        <p:nvSpPr>
          <p:cNvPr id="118" name="Text Box 308"/>
          <p:cNvSpPr txBox="1">
            <a:spLocks noChangeArrowheads="1"/>
          </p:cNvSpPr>
          <p:nvPr>
            <p:custDataLst>
              <p:tags r:id="rId12"/>
            </p:custDataLst>
          </p:nvPr>
        </p:nvSpPr>
        <p:spPr bwMode="auto">
          <a:xfrm rot="16200000">
            <a:off x="3213702" y="4807644"/>
            <a:ext cx="852698" cy="286512"/>
          </a:xfrm>
          <a:prstGeom prst="rect">
            <a:avLst/>
          </a:prstGeom>
          <a:noFill/>
          <a:ln w="3175">
            <a:noFill/>
            <a:miter lim="800000"/>
            <a:headEnd/>
            <a:tailEnd/>
          </a:ln>
          <a:effectLst/>
        </p:spPr>
        <p:txBody>
          <a:bodyPr lIns="0" tIns="0" rIns="0" bIns="0">
            <a:spAutoFit/>
          </a:bodyPr>
          <a:lstStyle/>
          <a:p>
            <a:pPr algn="r"/>
            <a:r>
              <a:rPr lang="en-US" sz="900" b="1" dirty="0" smtClean="0">
                <a:solidFill>
                  <a:srgbClr val="000000"/>
                </a:solidFill>
              </a:rPr>
              <a:t>Transaction</a:t>
            </a:r>
            <a:br>
              <a:rPr lang="en-US" sz="900" b="1" dirty="0" smtClean="0">
                <a:solidFill>
                  <a:srgbClr val="000000"/>
                </a:solidFill>
              </a:rPr>
            </a:br>
            <a:r>
              <a:rPr lang="en-US" sz="900" b="1" dirty="0" smtClean="0">
                <a:solidFill>
                  <a:srgbClr val="000000"/>
                </a:solidFill>
              </a:rPr>
              <a:t>costs</a:t>
            </a:r>
            <a:endParaRPr lang="en-US" sz="900" b="1" dirty="0">
              <a:solidFill>
                <a:srgbClr val="000000"/>
              </a:solidFill>
            </a:endParaRPr>
          </a:p>
        </p:txBody>
      </p:sp>
      <p:sp>
        <p:nvSpPr>
          <p:cNvPr id="119" name="Text Box 309"/>
          <p:cNvSpPr txBox="1">
            <a:spLocks noChangeArrowheads="1"/>
          </p:cNvSpPr>
          <p:nvPr>
            <p:custDataLst>
              <p:tags r:id="rId13"/>
            </p:custDataLst>
          </p:nvPr>
        </p:nvSpPr>
        <p:spPr bwMode="auto">
          <a:xfrm rot="16200000">
            <a:off x="2902290" y="4769914"/>
            <a:ext cx="633982" cy="143255"/>
          </a:xfrm>
          <a:prstGeom prst="rect">
            <a:avLst/>
          </a:prstGeom>
          <a:noFill/>
          <a:ln w="3175">
            <a:noFill/>
            <a:miter lim="800000"/>
            <a:headEnd/>
            <a:tailEnd/>
          </a:ln>
          <a:effectLst/>
        </p:spPr>
        <p:txBody>
          <a:bodyPr lIns="0" tIns="0" rIns="0" bIns="0">
            <a:spAutoFit/>
          </a:bodyPr>
          <a:lstStyle/>
          <a:p>
            <a:pPr algn="r"/>
            <a:r>
              <a:rPr lang="en-US" sz="900" b="1" dirty="0" smtClean="0">
                <a:solidFill>
                  <a:srgbClr val="000000"/>
                </a:solidFill>
              </a:rPr>
              <a:t>Premium</a:t>
            </a:r>
            <a:endParaRPr lang="en-US" sz="900" b="1" dirty="0">
              <a:solidFill>
                <a:srgbClr val="000000"/>
              </a:solidFill>
            </a:endParaRPr>
          </a:p>
        </p:txBody>
      </p:sp>
      <p:sp>
        <p:nvSpPr>
          <p:cNvPr id="120" name="Text Box 310"/>
          <p:cNvSpPr txBox="1">
            <a:spLocks noChangeArrowheads="1"/>
          </p:cNvSpPr>
          <p:nvPr>
            <p:custDataLst>
              <p:tags r:id="rId14"/>
            </p:custDataLst>
          </p:nvPr>
        </p:nvSpPr>
        <p:spPr bwMode="auto">
          <a:xfrm rot="16200000">
            <a:off x="3703105" y="4727842"/>
            <a:ext cx="710827" cy="286512"/>
          </a:xfrm>
          <a:prstGeom prst="rect">
            <a:avLst/>
          </a:prstGeom>
          <a:noFill/>
          <a:ln w="3175">
            <a:noFill/>
            <a:miter lim="800000"/>
            <a:headEnd/>
            <a:tailEnd/>
          </a:ln>
          <a:effectLst/>
        </p:spPr>
        <p:txBody>
          <a:bodyPr wrap="square" lIns="0" tIns="0" rIns="0" bIns="0">
            <a:spAutoFit/>
          </a:bodyPr>
          <a:lstStyle/>
          <a:p>
            <a:pPr algn="r"/>
            <a:r>
              <a:rPr lang="en-US" sz="900" b="1" dirty="0" smtClean="0">
                <a:solidFill>
                  <a:srgbClr val="000000"/>
                </a:solidFill>
              </a:rPr>
              <a:t>Acquisition price</a:t>
            </a:r>
            <a:endParaRPr lang="en-US" sz="900" b="1" dirty="0">
              <a:solidFill>
                <a:srgbClr val="000000"/>
              </a:solidFill>
            </a:endParaRPr>
          </a:p>
        </p:txBody>
      </p:sp>
      <p:sp>
        <p:nvSpPr>
          <p:cNvPr id="121" name="Line 312"/>
          <p:cNvSpPr>
            <a:spLocks noChangeShapeType="1"/>
          </p:cNvSpPr>
          <p:nvPr/>
        </p:nvSpPr>
        <p:spPr bwMode="auto">
          <a:xfrm flipV="1">
            <a:off x="2496733" y="1610302"/>
            <a:ext cx="0" cy="2849226"/>
          </a:xfrm>
          <a:prstGeom prst="line">
            <a:avLst/>
          </a:prstGeom>
          <a:noFill/>
          <a:ln w="12700">
            <a:solidFill>
              <a:schemeClr val="tx1"/>
            </a:solidFill>
            <a:round/>
            <a:headEnd/>
            <a:tailEnd type="triangle" w="med" len="med"/>
          </a:ln>
          <a:effectLst/>
        </p:spPr>
        <p:txBody>
          <a:bodyPr/>
          <a:lstStyle/>
          <a:p>
            <a:endParaRPr lang="en-US" sz="1000" dirty="0">
              <a:solidFill>
                <a:srgbClr val="000000"/>
              </a:solidFill>
            </a:endParaRPr>
          </a:p>
        </p:txBody>
      </p:sp>
      <p:sp>
        <p:nvSpPr>
          <p:cNvPr id="122" name="Rectangle 331"/>
          <p:cNvSpPr>
            <a:spLocks noChangeArrowheads="1"/>
          </p:cNvSpPr>
          <p:nvPr/>
        </p:nvSpPr>
        <p:spPr bwMode="auto">
          <a:xfrm>
            <a:off x="3438975" y="2665397"/>
            <a:ext cx="402152" cy="248402"/>
          </a:xfrm>
          <a:prstGeom prst="rect">
            <a:avLst/>
          </a:prstGeom>
          <a:solidFill>
            <a:schemeClr val="accent1"/>
          </a:solidFill>
          <a:ln w="3175">
            <a:noFill/>
            <a:miter lim="800000"/>
            <a:headEnd/>
            <a:tailEnd/>
          </a:ln>
          <a:effectLst/>
        </p:spPr>
        <p:txBody>
          <a:bodyPr lIns="126000" tIns="46800" rIns="90000" bIns="46800" anchor="ctr">
            <a:noAutofit/>
          </a:bodyPr>
          <a:lstStyle/>
          <a:p>
            <a:pPr algn="ctr"/>
            <a:endParaRPr lang="en-US" sz="1000" dirty="0">
              <a:solidFill>
                <a:srgbClr val="000000"/>
              </a:solidFill>
            </a:endParaRPr>
          </a:p>
        </p:txBody>
      </p:sp>
      <p:sp>
        <p:nvSpPr>
          <p:cNvPr id="123" name="Text Box 332"/>
          <p:cNvSpPr txBox="1">
            <a:spLocks noChangeArrowheads="1"/>
          </p:cNvSpPr>
          <p:nvPr>
            <p:custDataLst>
              <p:tags r:id="rId15"/>
            </p:custDataLst>
          </p:nvPr>
        </p:nvSpPr>
        <p:spPr bwMode="auto">
          <a:xfrm rot="16200000">
            <a:off x="4372481" y="4743362"/>
            <a:ext cx="724129" cy="286512"/>
          </a:xfrm>
          <a:prstGeom prst="rect">
            <a:avLst/>
          </a:prstGeom>
          <a:noFill/>
          <a:ln w="3175">
            <a:noFill/>
            <a:miter lim="800000"/>
            <a:headEnd/>
            <a:tailEnd/>
          </a:ln>
          <a:effectLst/>
        </p:spPr>
        <p:txBody>
          <a:bodyPr lIns="0" tIns="0" rIns="0" bIns="0">
            <a:spAutoFit/>
          </a:bodyPr>
          <a:lstStyle/>
          <a:p>
            <a:pPr algn="r"/>
            <a:r>
              <a:rPr lang="en-US" sz="900" b="1" dirty="0" smtClean="0">
                <a:solidFill>
                  <a:srgbClr val="000000"/>
                </a:solidFill>
              </a:rPr>
              <a:t>Intrinsic value</a:t>
            </a:r>
            <a:endParaRPr lang="en-US" sz="900" b="1" dirty="0">
              <a:solidFill>
                <a:srgbClr val="000000"/>
              </a:solidFill>
            </a:endParaRPr>
          </a:p>
        </p:txBody>
      </p:sp>
      <p:sp>
        <p:nvSpPr>
          <p:cNvPr id="124" name="Line 333"/>
          <p:cNvSpPr>
            <a:spLocks noChangeShapeType="1"/>
          </p:cNvSpPr>
          <p:nvPr/>
        </p:nvSpPr>
        <p:spPr bwMode="auto">
          <a:xfrm>
            <a:off x="2563587" y="3884526"/>
            <a:ext cx="468000" cy="0"/>
          </a:xfrm>
          <a:prstGeom prst="line">
            <a:avLst/>
          </a:prstGeom>
          <a:noFill/>
          <a:ln w="12700">
            <a:solidFill>
              <a:schemeClr val="bg1"/>
            </a:solidFill>
            <a:prstDash val="solid"/>
            <a:round/>
            <a:headEnd/>
            <a:tailEnd/>
          </a:ln>
          <a:effectLst/>
        </p:spPr>
        <p:txBody>
          <a:bodyPr/>
          <a:lstStyle/>
          <a:p>
            <a:endParaRPr lang="en-US" sz="1000" dirty="0">
              <a:solidFill>
                <a:srgbClr val="000000"/>
              </a:solidFill>
            </a:endParaRPr>
          </a:p>
        </p:txBody>
      </p:sp>
      <p:sp>
        <p:nvSpPr>
          <p:cNvPr id="125" name="Line 334"/>
          <p:cNvSpPr>
            <a:spLocks noChangeShapeType="1"/>
          </p:cNvSpPr>
          <p:nvPr/>
        </p:nvSpPr>
        <p:spPr bwMode="auto">
          <a:xfrm>
            <a:off x="3950943" y="3887382"/>
            <a:ext cx="394190" cy="0"/>
          </a:xfrm>
          <a:prstGeom prst="line">
            <a:avLst/>
          </a:prstGeom>
          <a:noFill/>
          <a:ln w="12700">
            <a:solidFill>
              <a:schemeClr val="bg1"/>
            </a:solidFill>
            <a:prstDash val="sysDot"/>
            <a:round/>
            <a:headEnd/>
            <a:tailEnd/>
          </a:ln>
          <a:effectLst/>
        </p:spPr>
        <p:txBody>
          <a:bodyPr/>
          <a:lstStyle/>
          <a:p>
            <a:endParaRPr lang="en-US" sz="1000" dirty="0">
              <a:solidFill>
                <a:srgbClr val="000000"/>
              </a:solidFill>
            </a:endParaRPr>
          </a:p>
        </p:txBody>
      </p:sp>
      <p:sp>
        <p:nvSpPr>
          <p:cNvPr id="126" name="Rectangle 281"/>
          <p:cNvSpPr>
            <a:spLocks noChangeArrowheads="1"/>
          </p:cNvSpPr>
          <p:nvPr>
            <p:custDataLst>
              <p:tags r:id="rId16"/>
            </p:custDataLst>
          </p:nvPr>
        </p:nvSpPr>
        <p:spPr bwMode="auto">
          <a:xfrm>
            <a:off x="3861212" y="2665397"/>
            <a:ext cx="402152" cy="1790595"/>
          </a:xfrm>
          <a:prstGeom prst="rect">
            <a:avLst/>
          </a:prstGeom>
          <a:solidFill>
            <a:schemeClr val="accent1"/>
          </a:solidFill>
          <a:ln w="3175" algn="ctr">
            <a:noFill/>
            <a:miter lim="800000"/>
            <a:headEnd/>
            <a:tailEnd/>
          </a:ln>
          <a:effectLst/>
        </p:spPr>
        <p:txBody>
          <a:bodyPr lIns="126000" tIns="46800" rIns="90000" bIns="46800" anchor="ctr">
            <a:noAutofit/>
          </a:bodyPr>
          <a:lstStyle/>
          <a:p>
            <a:pPr algn="ctr"/>
            <a:endParaRPr lang="en-US" sz="1000" dirty="0">
              <a:solidFill>
                <a:srgbClr val="000000"/>
              </a:solidFill>
            </a:endParaRPr>
          </a:p>
        </p:txBody>
      </p:sp>
      <p:sp>
        <p:nvSpPr>
          <p:cNvPr id="127" name="Line 406"/>
          <p:cNvSpPr>
            <a:spLocks noChangeShapeType="1"/>
          </p:cNvSpPr>
          <p:nvPr/>
        </p:nvSpPr>
        <p:spPr bwMode="auto">
          <a:xfrm>
            <a:off x="2495133" y="4462483"/>
            <a:ext cx="5093921" cy="0"/>
          </a:xfrm>
          <a:prstGeom prst="line">
            <a:avLst/>
          </a:prstGeom>
          <a:noFill/>
          <a:ln w="12700">
            <a:solidFill>
              <a:schemeClr val="tx1"/>
            </a:solidFill>
            <a:round/>
            <a:headEnd/>
            <a:tailEnd type="triangle" w="med" len="med"/>
          </a:ln>
          <a:effectLst/>
        </p:spPr>
        <p:txBody>
          <a:bodyPr/>
          <a:lstStyle/>
          <a:p>
            <a:endParaRPr lang="en-US" sz="1000" dirty="0">
              <a:solidFill>
                <a:srgbClr val="000000"/>
              </a:solidFill>
            </a:endParaRPr>
          </a:p>
        </p:txBody>
      </p:sp>
      <p:sp>
        <p:nvSpPr>
          <p:cNvPr id="128" name="Text Box 296"/>
          <p:cNvSpPr txBox="1">
            <a:spLocks noChangeArrowheads="1"/>
          </p:cNvSpPr>
          <p:nvPr>
            <p:custDataLst>
              <p:tags r:id="rId17"/>
            </p:custDataLst>
          </p:nvPr>
        </p:nvSpPr>
        <p:spPr bwMode="auto">
          <a:xfrm>
            <a:off x="5775960" y="3165571"/>
            <a:ext cx="968184" cy="230832"/>
          </a:xfrm>
          <a:prstGeom prst="rect">
            <a:avLst/>
          </a:prstGeom>
          <a:solidFill>
            <a:schemeClr val="bg1"/>
          </a:solidFill>
          <a:ln w="3175">
            <a:noFill/>
            <a:miter lim="800000"/>
            <a:headEnd/>
            <a:tailEnd/>
          </a:ln>
          <a:effectLst/>
        </p:spPr>
        <p:txBody>
          <a:bodyPr wrap="square">
            <a:spAutoFit/>
          </a:bodyPr>
          <a:lstStyle/>
          <a:p>
            <a:pPr algn="ctr">
              <a:spcBef>
                <a:spcPct val="50000"/>
              </a:spcBef>
            </a:pPr>
            <a:r>
              <a:rPr lang="en-US" sz="900" b="1" dirty="0" smtClean="0"/>
              <a:t>Dissynergies</a:t>
            </a:r>
            <a:endParaRPr lang="en-US" sz="900" b="1" dirty="0"/>
          </a:p>
        </p:txBody>
      </p:sp>
      <p:sp>
        <p:nvSpPr>
          <p:cNvPr id="129" name="Text Box 335"/>
          <p:cNvSpPr txBox="1">
            <a:spLocks noChangeArrowheads="1"/>
          </p:cNvSpPr>
          <p:nvPr>
            <p:custDataLst>
              <p:tags r:id="rId18"/>
            </p:custDataLst>
          </p:nvPr>
        </p:nvSpPr>
        <p:spPr bwMode="auto">
          <a:xfrm>
            <a:off x="2301726" y="3386855"/>
            <a:ext cx="939767" cy="461665"/>
          </a:xfrm>
          <a:prstGeom prst="rect">
            <a:avLst/>
          </a:prstGeom>
          <a:noFill/>
          <a:ln w="3175">
            <a:noFill/>
            <a:miter lim="800000"/>
            <a:headEnd/>
            <a:tailEnd/>
          </a:ln>
          <a:effectLst/>
        </p:spPr>
        <p:txBody>
          <a:bodyPr>
            <a:spAutoFit/>
          </a:bodyPr>
          <a:lstStyle/>
          <a:p>
            <a:pPr algn="ctr">
              <a:spcBef>
                <a:spcPct val="50000"/>
              </a:spcBef>
            </a:pPr>
            <a:r>
              <a:rPr lang="en-US" sz="800" dirty="0" smtClean="0">
                <a:solidFill>
                  <a:schemeClr val="bg1"/>
                </a:solidFill>
              </a:rPr>
              <a:t>Growth </a:t>
            </a:r>
            <a:br>
              <a:rPr lang="en-US" sz="800" dirty="0" smtClean="0">
                <a:solidFill>
                  <a:schemeClr val="bg1"/>
                </a:solidFill>
              </a:rPr>
            </a:br>
            <a:r>
              <a:rPr lang="en-US" sz="800" dirty="0" smtClean="0">
                <a:solidFill>
                  <a:schemeClr val="bg1"/>
                </a:solidFill>
              </a:rPr>
              <a:t>oppor-</a:t>
            </a:r>
            <a:br>
              <a:rPr lang="en-US" sz="800" dirty="0" smtClean="0">
                <a:solidFill>
                  <a:schemeClr val="bg1"/>
                </a:solidFill>
              </a:rPr>
            </a:br>
            <a:r>
              <a:rPr lang="en-US" sz="800" dirty="0" smtClean="0">
                <a:solidFill>
                  <a:schemeClr val="bg1"/>
                </a:solidFill>
              </a:rPr>
              <a:t>tunities</a:t>
            </a:r>
          </a:p>
        </p:txBody>
      </p:sp>
      <p:sp>
        <p:nvSpPr>
          <p:cNvPr id="130" name="Text Box 336"/>
          <p:cNvSpPr txBox="1">
            <a:spLocks noChangeArrowheads="1"/>
          </p:cNvSpPr>
          <p:nvPr>
            <p:custDataLst>
              <p:tags r:id="rId19"/>
            </p:custDataLst>
          </p:nvPr>
        </p:nvSpPr>
        <p:spPr bwMode="auto">
          <a:xfrm>
            <a:off x="4238713" y="3313836"/>
            <a:ext cx="939766" cy="461665"/>
          </a:xfrm>
          <a:prstGeom prst="rect">
            <a:avLst/>
          </a:prstGeom>
          <a:noFill/>
          <a:ln w="3175">
            <a:noFill/>
            <a:miter lim="800000"/>
            <a:headEnd/>
            <a:tailEnd/>
          </a:ln>
          <a:effectLst/>
        </p:spPr>
        <p:txBody>
          <a:bodyPr wrap="square">
            <a:spAutoFit/>
          </a:bodyPr>
          <a:lstStyle/>
          <a:p>
            <a:pPr algn="ctr">
              <a:spcBef>
                <a:spcPct val="50000"/>
              </a:spcBef>
            </a:pPr>
            <a:r>
              <a:rPr lang="en-US" sz="800" dirty="0" smtClean="0">
                <a:solidFill>
                  <a:schemeClr val="bg1"/>
                </a:solidFill>
              </a:rPr>
              <a:t>Growth </a:t>
            </a:r>
            <a:br>
              <a:rPr lang="en-US" sz="800" dirty="0" smtClean="0">
                <a:solidFill>
                  <a:schemeClr val="bg1"/>
                </a:solidFill>
              </a:rPr>
            </a:br>
            <a:r>
              <a:rPr lang="en-US" sz="800" dirty="0" smtClean="0">
                <a:solidFill>
                  <a:schemeClr val="bg1"/>
                </a:solidFill>
              </a:rPr>
              <a:t>oppor-</a:t>
            </a:r>
            <a:br>
              <a:rPr lang="en-US" sz="800" dirty="0" smtClean="0">
                <a:solidFill>
                  <a:schemeClr val="bg1"/>
                </a:solidFill>
              </a:rPr>
            </a:br>
            <a:r>
              <a:rPr lang="en-US" sz="800" dirty="0" smtClean="0">
                <a:solidFill>
                  <a:schemeClr val="bg1"/>
                </a:solidFill>
              </a:rPr>
              <a:t>tunities</a:t>
            </a:r>
          </a:p>
        </p:txBody>
      </p:sp>
      <p:sp>
        <p:nvSpPr>
          <p:cNvPr id="131" name="Text Box 337"/>
          <p:cNvSpPr txBox="1">
            <a:spLocks noChangeArrowheads="1"/>
          </p:cNvSpPr>
          <p:nvPr>
            <p:custDataLst>
              <p:tags r:id="rId20"/>
            </p:custDataLst>
          </p:nvPr>
        </p:nvSpPr>
        <p:spPr bwMode="auto">
          <a:xfrm>
            <a:off x="4263861" y="3940124"/>
            <a:ext cx="941368" cy="461665"/>
          </a:xfrm>
          <a:prstGeom prst="rect">
            <a:avLst/>
          </a:prstGeom>
          <a:noFill/>
          <a:ln w="3175">
            <a:noFill/>
            <a:miter lim="800000"/>
            <a:headEnd/>
            <a:tailEnd/>
          </a:ln>
          <a:effectLst/>
        </p:spPr>
        <p:txBody>
          <a:bodyPr wrap="square">
            <a:spAutoFit/>
          </a:bodyPr>
          <a:lstStyle/>
          <a:p>
            <a:pPr algn="ctr">
              <a:spcBef>
                <a:spcPct val="50000"/>
              </a:spcBef>
            </a:pPr>
            <a:r>
              <a:rPr lang="en-US" sz="800" dirty="0" smtClean="0">
                <a:solidFill>
                  <a:schemeClr val="bg1"/>
                </a:solidFill>
              </a:rPr>
              <a:t>Assets</a:t>
            </a:r>
            <a:br>
              <a:rPr lang="en-US" sz="800" dirty="0" smtClean="0">
                <a:solidFill>
                  <a:schemeClr val="bg1"/>
                </a:solidFill>
              </a:rPr>
            </a:br>
            <a:r>
              <a:rPr lang="en-US" sz="800" dirty="0" smtClean="0">
                <a:solidFill>
                  <a:schemeClr val="bg1"/>
                </a:solidFill>
              </a:rPr>
              <a:t>in</a:t>
            </a:r>
            <a:br>
              <a:rPr lang="en-US" sz="800" dirty="0" smtClean="0">
                <a:solidFill>
                  <a:schemeClr val="bg1"/>
                </a:solidFill>
              </a:rPr>
            </a:br>
            <a:r>
              <a:rPr lang="en-US" sz="800" dirty="0" smtClean="0">
                <a:solidFill>
                  <a:schemeClr val="bg1"/>
                </a:solidFill>
              </a:rPr>
              <a:t>place</a:t>
            </a:r>
            <a:endParaRPr lang="en-US" sz="800" dirty="0">
              <a:solidFill>
                <a:schemeClr val="bg1"/>
              </a:solidFill>
            </a:endParaRPr>
          </a:p>
        </p:txBody>
      </p:sp>
      <p:sp>
        <p:nvSpPr>
          <p:cNvPr id="132" name="Text Box 338"/>
          <p:cNvSpPr txBox="1">
            <a:spLocks noChangeArrowheads="1"/>
          </p:cNvSpPr>
          <p:nvPr>
            <p:custDataLst>
              <p:tags r:id="rId21"/>
            </p:custDataLst>
          </p:nvPr>
        </p:nvSpPr>
        <p:spPr bwMode="auto">
          <a:xfrm>
            <a:off x="2355574" y="3948527"/>
            <a:ext cx="821118" cy="461665"/>
          </a:xfrm>
          <a:prstGeom prst="rect">
            <a:avLst/>
          </a:prstGeom>
          <a:noFill/>
          <a:ln w="3175">
            <a:noFill/>
            <a:miter lim="800000"/>
            <a:headEnd/>
            <a:tailEnd/>
          </a:ln>
          <a:effectLst/>
        </p:spPr>
        <p:txBody>
          <a:bodyPr wrap="square">
            <a:spAutoFit/>
          </a:bodyPr>
          <a:lstStyle/>
          <a:p>
            <a:pPr algn="ctr">
              <a:spcBef>
                <a:spcPct val="50000"/>
              </a:spcBef>
            </a:pPr>
            <a:r>
              <a:rPr lang="en-US" sz="800" dirty="0" smtClean="0">
                <a:solidFill>
                  <a:schemeClr val="bg1"/>
                </a:solidFill>
              </a:rPr>
              <a:t>Assets</a:t>
            </a:r>
            <a:br>
              <a:rPr lang="en-US" sz="800" dirty="0" smtClean="0">
                <a:solidFill>
                  <a:schemeClr val="bg1"/>
                </a:solidFill>
              </a:rPr>
            </a:br>
            <a:r>
              <a:rPr lang="en-US" sz="800" dirty="0" smtClean="0">
                <a:solidFill>
                  <a:schemeClr val="bg1"/>
                </a:solidFill>
              </a:rPr>
              <a:t>in</a:t>
            </a:r>
            <a:br>
              <a:rPr lang="en-US" sz="800" dirty="0" smtClean="0">
                <a:solidFill>
                  <a:schemeClr val="bg1"/>
                </a:solidFill>
              </a:rPr>
            </a:br>
            <a:r>
              <a:rPr lang="en-US" sz="800" dirty="0" smtClean="0">
                <a:solidFill>
                  <a:schemeClr val="bg1"/>
                </a:solidFill>
              </a:rPr>
              <a:t>place</a:t>
            </a:r>
            <a:endParaRPr lang="en-US" sz="800" dirty="0">
              <a:solidFill>
                <a:schemeClr val="bg1"/>
              </a:solidFill>
            </a:endParaRPr>
          </a:p>
        </p:txBody>
      </p:sp>
      <p:sp>
        <p:nvSpPr>
          <p:cNvPr id="133" name="Oval 313"/>
          <p:cNvSpPr>
            <a:spLocks noChangeArrowheads="1"/>
          </p:cNvSpPr>
          <p:nvPr>
            <p:custDataLst>
              <p:tags r:id="rId22"/>
            </p:custDataLst>
          </p:nvPr>
        </p:nvSpPr>
        <p:spPr bwMode="auto">
          <a:xfrm>
            <a:off x="3989489" y="5431168"/>
            <a:ext cx="1959582" cy="502690"/>
          </a:xfrm>
          <a:prstGeom prst="roundRect">
            <a:avLst/>
          </a:prstGeom>
          <a:noFill/>
          <a:ln w="6350">
            <a:noFill/>
            <a:round/>
            <a:headEnd type="none" w="sm" len="sm"/>
            <a:tailEnd type="none" w="sm" len="sm"/>
          </a:ln>
          <a:effectLst/>
        </p:spPr>
        <p:txBody>
          <a:bodyPr lIns="0" tIns="0" rIns="0" bIns="0" anchor="ctr" anchorCtr="1"/>
          <a:lstStyle/>
          <a:p>
            <a:pPr algn="ctr" defTabSz="762000" eaLnBrk="0" hangingPunct="0"/>
            <a:r>
              <a:rPr lang="en-US" sz="900" b="1" i="1" dirty="0" smtClean="0">
                <a:solidFill>
                  <a:schemeClr val="tx2"/>
                </a:solidFill>
              </a:rPr>
              <a:t>What is the intrinsic value if considered individually?</a:t>
            </a:r>
            <a:endParaRPr lang="en-US" sz="900" b="1" i="1" dirty="0">
              <a:solidFill>
                <a:schemeClr val="tx2"/>
              </a:solidFill>
            </a:endParaRPr>
          </a:p>
        </p:txBody>
      </p:sp>
      <p:sp>
        <p:nvSpPr>
          <p:cNvPr id="134" name="Oval 315"/>
          <p:cNvSpPr>
            <a:spLocks noChangeArrowheads="1"/>
          </p:cNvSpPr>
          <p:nvPr>
            <p:custDataLst>
              <p:tags r:id="rId23"/>
            </p:custDataLst>
          </p:nvPr>
        </p:nvSpPr>
        <p:spPr bwMode="auto">
          <a:xfrm>
            <a:off x="7477345" y="5431168"/>
            <a:ext cx="1905149" cy="502690"/>
          </a:xfrm>
          <a:prstGeom prst="roundRect">
            <a:avLst/>
          </a:prstGeom>
          <a:noFill/>
          <a:ln w="6350">
            <a:noFill/>
            <a:round/>
            <a:headEnd type="none" w="sm" len="sm"/>
            <a:tailEnd type="none" w="sm" len="sm"/>
          </a:ln>
          <a:effectLst/>
        </p:spPr>
        <p:txBody>
          <a:bodyPr lIns="0" tIns="0" rIns="0" bIns="0" anchor="ctr" anchorCtr="1"/>
          <a:lstStyle/>
          <a:p>
            <a:pPr algn="ctr" defTabSz="762000" eaLnBrk="0" hangingPunct="0"/>
            <a:r>
              <a:rPr lang="en-US" sz="900" b="1" i="1" dirty="0" smtClean="0">
                <a:solidFill>
                  <a:schemeClr val="tx2"/>
                </a:solidFill>
              </a:rPr>
              <a:t>Which risks might impact the magnitude of value creation?</a:t>
            </a:r>
            <a:endParaRPr lang="en-US" sz="900" b="1" i="1" dirty="0">
              <a:solidFill>
                <a:schemeClr val="tx2"/>
              </a:solidFill>
            </a:endParaRPr>
          </a:p>
        </p:txBody>
      </p:sp>
      <p:sp>
        <p:nvSpPr>
          <p:cNvPr id="135" name="Oval 407"/>
          <p:cNvSpPr>
            <a:spLocks noChangeArrowheads="1"/>
          </p:cNvSpPr>
          <p:nvPr>
            <p:custDataLst>
              <p:tags r:id="rId24"/>
            </p:custDataLst>
          </p:nvPr>
        </p:nvSpPr>
        <p:spPr bwMode="auto">
          <a:xfrm>
            <a:off x="2516924" y="5431167"/>
            <a:ext cx="1488898" cy="502690"/>
          </a:xfrm>
          <a:prstGeom prst="roundRect">
            <a:avLst/>
          </a:prstGeom>
          <a:noFill/>
          <a:ln w="6350">
            <a:noFill/>
            <a:round/>
            <a:headEnd type="none" w="sm" len="sm"/>
            <a:tailEnd type="none" w="sm" len="sm"/>
          </a:ln>
          <a:effectLst/>
        </p:spPr>
        <p:txBody>
          <a:bodyPr lIns="0" tIns="0" rIns="0" bIns="0" anchor="ctr" anchorCtr="1"/>
          <a:lstStyle/>
          <a:p>
            <a:pPr algn="ctr" defTabSz="762000" eaLnBrk="0" hangingPunct="0"/>
            <a:r>
              <a:rPr lang="en-US" sz="900" b="1" i="1" dirty="0" smtClean="0">
                <a:solidFill>
                  <a:schemeClr val="tx2"/>
                </a:solidFill>
              </a:rPr>
              <a:t>Do you overpay?</a:t>
            </a:r>
            <a:endParaRPr lang="en-US" sz="900" b="1" i="1" dirty="0">
              <a:solidFill>
                <a:schemeClr val="tx2"/>
              </a:solidFill>
            </a:endParaRPr>
          </a:p>
        </p:txBody>
      </p:sp>
      <p:sp>
        <p:nvSpPr>
          <p:cNvPr id="136" name="Oval 314"/>
          <p:cNvSpPr>
            <a:spLocks noChangeArrowheads="1"/>
          </p:cNvSpPr>
          <p:nvPr>
            <p:custDataLst>
              <p:tags r:id="rId25"/>
            </p:custDataLst>
          </p:nvPr>
        </p:nvSpPr>
        <p:spPr bwMode="auto">
          <a:xfrm>
            <a:off x="5932737" y="5431168"/>
            <a:ext cx="1560940" cy="502690"/>
          </a:xfrm>
          <a:prstGeom prst="roundRect">
            <a:avLst/>
          </a:prstGeom>
          <a:noFill/>
          <a:ln w="6350">
            <a:noFill/>
            <a:round/>
            <a:headEnd type="none" w="sm" len="sm"/>
            <a:tailEnd type="none" w="sm" len="sm"/>
          </a:ln>
          <a:effectLst/>
        </p:spPr>
        <p:txBody>
          <a:bodyPr lIns="0" tIns="0" rIns="0" bIns="0" anchor="ctr" anchorCtr="1"/>
          <a:lstStyle/>
          <a:p>
            <a:pPr algn="ctr" defTabSz="762000" eaLnBrk="0" hangingPunct="0"/>
            <a:r>
              <a:rPr lang="en-US" sz="900" b="1" i="1" dirty="0" smtClean="0">
                <a:solidFill>
                  <a:schemeClr val="tx2"/>
                </a:solidFill>
              </a:rPr>
              <a:t>What is the potential of further value creation?</a:t>
            </a:r>
            <a:endParaRPr lang="en-US" sz="900" b="1" i="1" dirty="0">
              <a:solidFill>
                <a:schemeClr val="tx2"/>
              </a:solidFill>
            </a:endParaRPr>
          </a:p>
        </p:txBody>
      </p:sp>
      <p:sp>
        <p:nvSpPr>
          <p:cNvPr id="137" name="Text Box 293"/>
          <p:cNvSpPr txBox="1">
            <a:spLocks noChangeArrowheads="1"/>
          </p:cNvSpPr>
          <p:nvPr>
            <p:custDataLst>
              <p:tags r:id="rId26"/>
            </p:custDataLst>
          </p:nvPr>
        </p:nvSpPr>
        <p:spPr bwMode="auto">
          <a:xfrm>
            <a:off x="5046663" y="1640782"/>
            <a:ext cx="1773158" cy="230832"/>
          </a:xfrm>
          <a:prstGeom prst="rect">
            <a:avLst/>
          </a:prstGeom>
          <a:noFill/>
          <a:ln w="3175">
            <a:noFill/>
            <a:miter lim="800000"/>
            <a:headEnd/>
            <a:tailEnd/>
          </a:ln>
          <a:effectLst/>
        </p:spPr>
        <p:txBody>
          <a:bodyPr wrap="square">
            <a:spAutoFit/>
          </a:bodyPr>
          <a:lstStyle/>
          <a:p>
            <a:pPr algn="ctr">
              <a:spcBef>
                <a:spcPct val="50000"/>
              </a:spcBef>
            </a:pPr>
            <a:r>
              <a:rPr lang="en-US" sz="900" b="1" dirty="0" smtClean="0">
                <a:solidFill>
                  <a:schemeClr val="accent2"/>
                </a:solidFill>
              </a:rPr>
              <a:t>Potential value created </a:t>
            </a:r>
            <a:endParaRPr lang="en-US" sz="900" b="1" dirty="0">
              <a:solidFill>
                <a:schemeClr val="accent2"/>
              </a:solidFill>
            </a:endParaRPr>
          </a:p>
        </p:txBody>
      </p:sp>
      <p:sp>
        <p:nvSpPr>
          <p:cNvPr id="138" name="Text Box 322"/>
          <p:cNvSpPr txBox="1">
            <a:spLocks noChangeArrowheads="1"/>
          </p:cNvSpPr>
          <p:nvPr>
            <p:custDataLst>
              <p:tags r:id="rId27"/>
            </p:custDataLst>
          </p:nvPr>
        </p:nvSpPr>
        <p:spPr bwMode="auto">
          <a:xfrm>
            <a:off x="2516924" y="2207339"/>
            <a:ext cx="603295" cy="475487"/>
          </a:xfrm>
          <a:prstGeom prst="roundRect">
            <a:avLst/>
          </a:prstGeom>
          <a:noFill/>
          <a:ln w="6350">
            <a:noFill/>
            <a:round/>
            <a:headEnd type="none" w="sm" len="sm"/>
            <a:tailEnd type="none" w="sm" len="sm"/>
          </a:ln>
          <a:effectLst/>
        </p:spPr>
        <p:txBody>
          <a:bodyPr lIns="0" tIns="0" rIns="0" bIns="0" anchor="ctr" anchorCtr="1"/>
          <a:lstStyle/>
          <a:p>
            <a:pPr>
              <a:spcBef>
                <a:spcPct val="55000"/>
              </a:spcBef>
              <a:buClr>
                <a:srgbClr val="000066"/>
              </a:buClr>
            </a:pPr>
            <a:r>
              <a:rPr lang="en-US" sz="800" i="1" dirty="0" smtClean="0">
                <a:solidFill>
                  <a:srgbClr val="000000"/>
                </a:solidFill>
              </a:rPr>
              <a:t>Current market price </a:t>
            </a:r>
          </a:p>
        </p:txBody>
      </p:sp>
      <p:sp>
        <p:nvSpPr>
          <p:cNvPr id="139" name="Text Box 330"/>
          <p:cNvSpPr txBox="1">
            <a:spLocks noChangeArrowheads="1"/>
          </p:cNvSpPr>
          <p:nvPr>
            <p:custDataLst>
              <p:tags r:id="rId28"/>
            </p:custDataLst>
          </p:nvPr>
        </p:nvSpPr>
        <p:spPr bwMode="auto">
          <a:xfrm>
            <a:off x="3575616" y="2207339"/>
            <a:ext cx="826047" cy="475487"/>
          </a:xfrm>
          <a:prstGeom prst="roundRect">
            <a:avLst/>
          </a:prstGeom>
          <a:noFill/>
          <a:ln w="6350">
            <a:noFill/>
            <a:round/>
            <a:headEnd type="none" w="sm" len="sm"/>
            <a:tailEnd type="none" w="sm" len="sm"/>
          </a:ln>
          <a:effectLst/>
        </p:spPr>
        <p:txBody>
          <a:bodyPr lIns="0" tIns="0" rIns="0" bIns="0" anchor="ctr" anchorCtr="1"/>
          <a:lstStyle/>
          <a:p>
            <a:pPr>
              <a:spcBef>
                <a:spcPct val="55000"/>
              </a:spcBef>
              <a:buClr>
                <a:srgbClr val="000066"/>
              </a:buClr>
            </a:pPr>
            <a:r>
              <a:rPr lang="en-US" sz="800" i="1" dirty="0" smtClean="0">
                <a:solidFill>
                  <a:srgbClr val="000000"/>
                </a:solidFill>
              </a:rPr>
              <a:t>How can price and value be compared?</a:t>
            </a:r>
          </a:p>
        </p:txBody>
      </p:sp>
      <p:sp>
        <p:nvSpPr>
          <p:cNvPr id="140" name="Line 291"/>
          <p:cNvSpPr>
            <a:spLocks noChangeShapeType="1"/>
          </p:cNvSpPr>
          <p:nvPr/>
        </p:nvSpPr>
        <p:spPr bwMode="auto">
          <a:xfrm rot="21585834" flipV="1">
            <a:off x="7612448" y="1878436"/>
            <a:ext cx="3202" cy="502690"/>
          </a:xfrm>
          <a:prstGeom prst="line">
            <a:avLst/>
          </a:prstGeom>
          <a:noFill/>
          <a:ln w="38100">
            <a:solidFill>
              <a:schemeClr val="bg1">
                <a:lumMod val="50000"/>
              </a:schemeClr>
            </a:solidFill>
            <a:round/>
            <a:headEnd type="triangle" w="sm" len="sm"/>
            <a:tailEnd type="triangle" w="sm" len="sm"/>
          </a:ln>
          <a:effectLst/>
        </p:spPr>
        <p:txBody>
          <a:bodyPr/>
          <a:lstStyle/>
          <a:p>
            <a:endParaRPr lang="en-US" sz="900" dirty="0">
              <a:solidFill>
                <a:srgbClr val="000000"/>
              </a:solidFill>
            </a:endParaRPr>
          </a:p>
        </p:txBody>
      </p:sp>
      <p:sp>
        <p:nvSpPr>
          <p:cNvPr id="141" name="Line 291"/>
          <p:cNvSpPr>
            <a:spLocks noChangeShapeType="1"/>
          </p:cNvSpPr>
          <p:nvPr/>
        </p:nvSpPr>
        <p:spPr bwMode="auto">
          <a:xfrm rot="21585834" flipV="1">
            <a:off x="7613136" y="2396965"/>
            <a:ext cx="3202" cy="837816"/>
          </a:xfrm>
          <a:prstGeom prst="line">
            <a:avLst/>
          </a:prstGeom>
          <a:noFill/>
          <a:ln w="38100">
            <a:solidFill>
              <a:schemeClr val="bg1">
                <a:lumMod val="50000"/>
              </a:schemeClr>
            </a:solidFill>
            <a:round/>
            <a:headEnd type="triangle" w="sm" len="sm"/>
            <a:tailEnd type="triangle" w="sm" len="sm"/>
          </a:ln>
          <a:effectLst/>
        </p:spPr>
        <p:txBody>
          <a:bodyPr/>
          <a:lstStyle/>
          <a:p>
            <a:endParaRPr lang="en-US" sz="900" dirty="0">
              <a:solidFill>
                <a:srgbClr val="000000"/>
              </a:solidFill>
            </a:endParaRPr>
          </a:p>
        </p:txBody>
      </p:sp>
      <p:sp>
        <p:nvSpPr>
          <p:cNvPr id="142" name="Line 291"/>
          <p:cNvSpPr>
            <a:spLocks noChangeShapeType="1"/>
          </p:cNvSpPr>
          <p:nvPr/>
        </p:nvSpPr>
        <p:spPr bwMode="auto">
          <a:xfrm rot="21585834" flipV="1">
            <a:off x="7612655" y="3268390"/>
            <a:ext cx="3202" cy="603227"/>
          </a:xfrm>
          <a:prstGeom prst="line">
            <a:avLst/>
          </a:prstGeom>
          <a:noFill/>
          <a:ln w="38100">
            <a:solidFill>
              <a:schemeClr val="bg1">
                <a:lumMod val="50000"/>
              </a:schemeClr>
            </a:solidFill>
            <a:round/>
            <a:headEnd type="triangle" w="sm" len="sm"/>
            <a:tailEnd type="triangle" w="sm" len="sm"/>
          </a:ln>
          <a:effectLst/>
        </p:spPr>
        <p:txBody>
          <a:bodyPr/>
          <a:lstStyle/>
          <a:p>
            <a:endParaRPr lang="en-US" sz="900" dirty="0">
              <a:solidFill>
                <a:srgbClr val="000000"/>
              </a:solidFill>
            </a:endParaRPr>
          </a:p>
        </p:txBody>
      </p:sp>
      <p:sp>
        <p:nvSpPr>
          <p:cNvPr id="143" name="Line 291"/>
          <p:cNvSpPr>
            <a:spLocks noChangeShapeType="1"/>
          </p:cNvSpPr>
          <p:nvPr/>
        </p:nvSpPr>
        <p:spPr bwMode="auto">
          <a:xfrm rot="21585834" flipV="1">
            <a:off x="7612654" y="3898343"/>
            <a:ext cx="3202" cy="603227"/>
          </a:xfrm>
          <a:prstGeom prst="line">
            <a:avLst/>
          </a:prstGeom>
          <a:noFill/>
          <a:ln w="38100">
            <a:solidFill>
              <a:schemeClr val="bg1">
                <a:lumMod val="50000"/>
              </a:schemeClr>
            </a:solidFill>
            <a:round/>
            <a:headEnd type="triangle" w="sm" len="sm"/>
            <a:tailEnd type="triangle" w="sm" len="sm"/>
          </a:ln>
          <a:effectLst/>
        </p:spPr>
        <p:txBody>
          <a:bodyPr/>
          <a:lstStyle/>
          <a:p>
            <a:endParaRPr lang="en-US" sz="900" dirty="0">
              <a:solidFill>
                <a:srgbClr val="000000"/>
              </a:solidFill>
            </a:endParaRPr>
          </a:p>
        </p:txBody>
      </p:sp>
      <p:sp>
        <p:nvSpPr>
          <p:cNvPr id="144" name="Text Box 285"/>
          <p:cNvSpPr txBox="1">
            <a:spLocks noChangeArrowheads="1"/>
          </p:cNvSpPr>
          <p:nvPr>
            <p:custDataLst>
              <p:tags r:id="rId29"/>
            </p:custDataLst>
          </p:nvPr>
        </p:nvSpPr>
        <p:spPr bwMode="auto">
          <a:xfrm>
            <a:off x="7634109" y="1936598"/>
            <a:ext cx="737360" cy="461665"/>
          </a:xfrm>
          <a:prstGeom prst="rect">
            <a:avLst/>
          </a:prstGeom>
          <a:noFill/>
          <a:ln w="3175">
            <a:noFill/>
            <a:miter lim="800000"/>
            <a:headEnd/>
            <a:tailEnd/>
          </a:ln>
          <a:effectLst/>
        </p:spPr>
        <p:txBody>
          <a:bodyPr wrap="square">
            <a:spAutoFit/>
          </a:bodyPr>
          <a:lstStyle/>
          <a:p>
            <a:pPr>
              <a:spcBef>
                <a:spcPct val="55000"/>
              </a:spcBef>
              <a:buClr>
                <a:srgbClr val="000066"/>
              </a:buClr>
              <a:buFont typeface="Wingdings" pitchFamily="2" charset="2"/>
              <a:buNone/>
            </a:pPr>
            <a:r>
              <a:rPr lang="en-US" sz="800" dirty="0" smtClean="0">
                <a:solidFill>
                  <a:srgbClr val="000000"/>
                </a:solidFill>
              </a:rPr>
              <a:t>Risks of new strategies</a:t>
            </a:r>
            <a:endParaRPr lang="en-US" sz="800" dirty="0">
              <a:solidFill>
                <a:srgbClr val="000000"/>
              </a:solidFill>
            </a:endParaRPr>
          </a:p>
        </p:txBody>
      </p:sp>
      <p:sp>
        <p:nvSpPr>
          <p:cNvPr id="145" name="Text Box 285"/>
          <p:cNvSpPr txBox="1">
            <a:spLocks noChangeArrowheads="1"/>
          </p:cNvSpPr>
          <p:nvPr>
            <p:custDataLst>
              <p:tags r:id="rId30"/>
            </p:custDataLst>
          </p:nvPr>
        </p:nvSpPr>
        <p:spPr bwMode="auto">
          <a:xfrm>
            <a:off x="7634109" y="2548760"/>
            <a:ext cx="737360" cy="338554"/>
          </a:xfrm>
          <a:prstGeom prst="rect">
            <a:avLst/>
          </a:prstGeom>
          <a:noFill/>
          <a:ln w="3175">
            <a:noFill/>
            <a:miter lim="800000"/>
            <a:headEnd/>
            <a:tailEnd/>
          </a:ln>
          <a:effectLst/>
        </p:spPr>
        <p:txBody>
          <a:bodyPr wrap="square">
            <a:spAutoFit/>
          </a:bodyPr>
          <a:lstStyle/>
          <a:p>
            <a:pPr>
              <a:spcBef>
                <a:spcPct val="55000"/>
              </a:spcBef>
              <a:buClr>
                <a:srgbClr val="000066"/>
              </a:buClr>
              <a:buFont typeface="Wingdings" pitchFamily="2" charset="2"/>
              <a:buNone/>
            </a:pPr>
            <a:r>
              <a:rPr lang="en-US" sz="800" dirty="0" smtClean="0">
                <a:solidFill>
                  <a:srgbClr val="000000"/>
                </a:solidFill>
              </a:rPr>
              <a:t>Risks of </a:t>
            </a:r>
            <a:br>
              <a:rPr lang="en-US" sz="800" dirty="0" smtClean="0">
                <a:solidFill>
                  <a:srgbClr val="000000"/>
                </a:solidFill>
              </a:rPr>
            </a:br>
            <a:r>
              <a:rPr lang="en-US" sz="800" dirty="0" smtClean="0">
                <a:solidFill>
                  <a:srgbClr val="000000"/>
                </a:solidFill>
              </a:rPr>
              <a:t>synergies</a:t>
            </a:r>
            <a:endParaRPr lang="en-US" sz="800" dirty="0">
              <a:solidFill>
                <a:srgbClr val="000000"/>
              </a:solidFill>
            </a:endParaRPr>
          </a:p>
        </p:txBody>
      </p:sp>
      <p:sp>
        <p:nvSpPr>
          <p:cNvPr id="146" name="Text Box 285"/>
          <p:cNvSpPr txBox="1">
            <a:spLocks noChangeArrowheads="1"/>
          </p:cNvSpPr>
          <p:nvPr>
            <p:custDataLst>
              <p:tags r:id="rId31"/>
            </p:custDataLst>
          </p:nvPr>
        </p:nvSpPr>
        <p:spPr bwMode="auto">
          <a:xfrm>
            <a:off x="7634109" y="3353152"/>
            <a:ext cx="737360" cy="338554"/>
          </a:xfrm>
          <a:prstGeom prst="rect">
            <a:avLst/>
          </a:prstGeom>
          <a:noFill/>
          <a:ln w="3175">
            <a:noFill/>
            <a:miter lim="800000"/>
            <a:headEnd/>
            <a:tailEnd/>
          </a:ln>
          <a:effectLst/>
        </p:spPr>
        <p:txBody>
          <a:bodyPr wrap="square">
            <a:spAutoFit/>
          </a:bodyPr>
          <a:lstStyle/>
          <a:p>
            <a:pPr>
              <a:spcBef>
                <a:spcPct val="55000"/>
              </a:spcBef>
              <a:buClr>
                <a:srgbClr val="000066"/>
              </a:buClr>
              <a:buFont typeface="Wingdings" pitchFamily="2" charset="2"/>
              <a:buNone/>
            </a:pPr>
            <a:r>
              <a:rPr lang="en-US" sz="800" dirty="0" smtClean="0">
                <a:solidFill>
                  <a:srgbClr val="000000"/>
                </a:solidFill>
              </a:rPr>
              <a:t>Risks of </a:t>
            </a:r>
            <a:br>
              <a:rPr lang="en-US" sz="800" dirty="0" smtClean="0">
                <a:solidFill>
                  <a:srgbClr val="000000"/>
                </a:solidFill>
              </a:rPr>
            </a:br>
            <a:r>
              <a:rPr lang="en-US" sz="800" dirty="0" smtClean="0">
                <a:solidFill>
                  <a:srgbClr val="000000"/>
                </a:solidFill>
              </a:rPr>
              <a:t>acquisition</a:t>
            </a:r>
            <a:endParaRPr lang="en-US" sz="800" dirty="0">
              <a:solidFill>
                <a:srgbClr val="000000"/>
              </a:solidFill>
            </a:endParaRPr>
          </a:p>
        </p:txBody>
      </p:sp>
      <p:sp>
        <p:nvSpPr>
          <p:cNvPr id="147" name="Text Box 285"/>
          <p:cNvSpPr txBox="1">
            <a:spLocks noChangeArrowheads="1"/>
          </p:cNvSpPr>
          <p:nvPr>
            <p:custDataLst>
              <p:tags r:id="rId32"/>
            </p:custDataLst>
          </p:nvPr>
        </p:nvSpPr>
        <p:spPr bwMode="auto">
          <a:xfrm>
            <a:off x="7634109" y="4023479"/>
            <a:ext cx="737360" cy="338554"/>
          </a:xfrm>
          <a:prstGeom prst="rect">
            <a:avLst/>
          </a:prstGeom>
          <a:noFill/>
          <a:ln w="3175">
            <a:noFill/>
            <a:miter lim="800000"/>
            <a:headEnd/>
            <a:tailEnd/>
          </a:ln>
          <a:effectLst/>
        </p:spPr>
        <p:txBody>
          <a:bodyPr wrap="square">
            <a:spAutoFit/>
          </a:bodyPr>
          <a:lstStyle/>
          <a:p>
            <a:pPr>
              <a:spcBef>
                <a:spcPct val="55000"/>
              </a:spcBef>
              <a:buClr>
                <a:srgbClr val="000066"/>
              </a:buClr>
              <a:buFont typeface="Wingdings" pitchFamily="2" charset="2"/>
              <a:buNone/>
            </a:pPr>
            <a:r>
              <a:rPr lang="en-US" sz="800" dirty="0" smtClean="0">
                <a:solidFill>
                  <a:srgbClr val="000000"/>
                </a:solidFill>
              </a:rPr>
              <a:t>Risks of </a:t>
            </a:r>
            <a:br>
              <a:rPr lang="en-US" sz="800" dirty="0" smtClean="0">
                <a:solidFill>
                  <a:srgbClr val="000000"/>
                </a:solidFill>
              </a:rPr>
            </a:br>
            <a:r>
              <a:rPr lang="en-US" sz="800" dirty="0" smtClean="0">
                <a:solidFill>
                  <a:srgbClr val="000000"/>
                </a:solidFill>
              </a:rPr>
              <a:t>integration</a:t>
            </a:r>
            <a:endParaRPr lang="en-US" sz="800" dirty="0">
              <a:solidFill>
                <a:srgbClr val="000000"/>
              </a:solidFill>
            </a:endParaRPr>
          </a:p>
        </p:txBody>
      </p:sp>
      <p:sp>
        <p:nvSpPr>
          <p:cNvPr id="148" name="Text Box 330"/>
          <p:cNvSpPr txBox="1">
            <a:spLocks noChangeArrowheads="1"/>
          </p:cNvSpPr>
          <p:nvPr>
            <p:custDataLst>
              <p:tags r:id="rId33"/>
            </p:custDataLst>
          </p:nvPr>
        </p:nvSpPr>
        <p:spPr bwMode="auto">
          <a:xfrm>
            <a:off x="6983921" y="1521070"/>
            <a:ext cx="1388029" cy="475487"/>
          </a:xfrm>
          <a:prstGeom prst="roundRect">
            <a:avLst>
              <a:gd name="adj" fmla="val 0"/>
            </a:avLst>
          </a:prstGeom>
          <a:noFill/>
          <a:ln w="6350">
            <a:noFill/>
            <a:round/>
            <a:headEnd type="none" w="sm" len="sm"/>
            <a:tailEnd type="none" w="sm" len="sm"/>
          </a:ln>
          <a:effectLst/>
        </p:spPr>
        <p:txBody>
          <a:bodyPr lIns="0" tIns="0" rIns="0" bIns="0" anchor="ctr" anchorCtr="1"/>
          <a:lstStyle/>
          <a:p>
            <a:pPr>
              <a:spcBef>
                <a:spcPct val="55000"/>
              </a:spcBef>
              <a:buClr>
                <a:srgbClr val="000066"/>
              </a:buClr>
            </a:pPr>
            <a:r>
              <a:rPr lang="en-US" sz="800" i="1" dirty="0" smtClean="0">
                <a:solidFill>
                  <a:srgbClr val="000000"/>
                </a:solidFill>
              </a:rPr>
              <a:t>Potential value</a:t>
            </a:r>
          </a:p>
        </p:txBody>
      </p:sp>
      <p:sp>
        <p:nvSpPr>
          <p:cNvPr id="149" name="Text Box 292"/>
          <p:cNvSpPr txBox="1">
            <a:spLocks noChangeArrowheads="1"/>
          </p:cNvSpPr>
          <p:nvPr>
            <p:custDataLst>
              <p:tags r:id="rId34"/>
            </p:custDataLst>
          </p:nvPr>
        </p:nvSpPr>
        <p:spPr bwMode="auto">
          <a:xfrm>
            <a:off x="2777137" y="1640071"/>
            <a:ext cx="1303862" cy="230832"/>
          </a:xfrm>
          <a:prstGeom prst="rect">
            <a:avLst/>
          </a:prstGeom>
          <a:noFill/>
          <a:ln w="3175">
            <a:noFill/>
            <a:miter lim="800000"/>
            <a:headEnd/>
            <a:tailEnd/>
          </a:ln>
          <a:effectLst/>
        </p:spPr>
        <p:txBody>
          <a:bodyPr wrap="square">
            <a:spAutoFit/>
          </a:bodyPr>
          <a:lstStyle/>
          <a:p>
            <a:pPr algn="ctr">
              <a:spcBef>
                <a:spcPct val="50000"/>
              </a:spcBef>
            </a:pPr>
            <a:r>
              <a:rPr lang="en-US" sz="900" b="1" dirty="0" smtClean="0">
                <a:solidFill>
                  <a:schemeClr val="accent4"/>
                </a:solidFill>
              </a:rPr>
              <a:t>Initial situation</a:t>
            </a:r>
            <a:endParaRPr lang="en-US" sz="900" b="1" dirty="0">
              <a:solidFill>
                <a:schemeClr val="accent4"/>
              </a:solidFill>
            </a:endParaRPr>
          </a:p>
        </p:txBody>
      </p:sp>
      <p:sp>
        <p:nvSpPr>
          <p:cNvPr id="150" name="Line 333"/>
          <p:cNvSpPr>
            <a:spLocks noChangeShapeType="1"/>
          </p:cNvSpPr>
          <p:nvPr/>
        </p:nvSpPr>
        <p:spPr bwMode="auto">
          <a:xfrm>
            <a:off x="4493987" y="3884526"/>
            <a:ext cx="468000" cy="0"/>
          </a:xfrm>
          <a:prstGeom prst="line">
            <a:avLst/>
          </a:prstGeom>
          <a:noFill/>
          <a:ln w="12700">
            <a:solidFill>
              <a:schemeClr val="bg1"/>
            </a:solidFill>
            <a:prstDash val="solid"/>
            <a:round/>
            <a:headEnd/>
            <a:tailEnd/>
          </a:ln>
          <a:effectLst/>
        </p:spPr>
        <p:txBody>
          <a:bodyPr/>
          <a:lstStyle/>
          <a:p>
            <a:endParaRPr lang="en-US" sz="1000" dirty="0">
              <a:solidFill>
                <a:srgbClr val="000000"/>
              </a:solidFill>
            </a:endParaRPr>
          </a:p>
        </p:txBody>
      </p:sp>
    </p:spTree>
    <p:extLst>
      <p:ext uri="{BB962C8B-B14F-4D97-AF65-F5344CB8AC3E}">
        <p14:creationId xmlns:p14="http://schemas.microsoft.com/office/powerpoint/2010/main" val="2015514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Core statements:</a:t>
            </a:r>
          </a:p>
          <a:p>
            <a:pPr lvl="2"/>
            <a:r>
              <a:rPr lang="en-US" dirty="0"/>
              <a:t>Operating synergies are sales and cost-driven</a:t>
            </a:r>
          </a:p>
          <a:p>
            <a:pPr lvl="2"/>
            <a:r>
              <a:rPr lang="en-US" dirty="0"/>
              <a:t>Financial synergies are achieved independently of the operating business</a:t>
            </a:r>
          </a:p>
          <a:p>
            <a:pPr lvl="2"/>
            <a:r>
              <a:rPr lang="en-US" dirty="0"/>
              <a:t>Dissynergies are core risks of any transaction and must be anticipated and steered in advance</a:t>
            </a:r>
          </a:p>
        </p:txBody>
      </p:sp>
      <p:sp>
        <p:nvSpPr>
          <p:cNvPr id="4" name="Titel 3"/>
          <p:cNvSpPr>
            <a:spLocks noGrp="1"/>
          </p:cNvSpPr>
          <p:nvPr>
            <p:ph type="title"/>
          </p:nvPr>
        </p:nvSpPr>
        <p:spPr/>
        <p:txBody>
          <a:bodyPr/>
          <a:lstStyle/>
          <a:p>
            <a:r>
              <a:rPr lang="en-US" dirty="0" smtClean="0"/>
              <a:t>1. What role do synergies play in the management of transactions? (3/3)</a:t>
            </a:r>
            <a:endParaRPr lang="en-US" dirty="0"/>
          </a:p>
        </p:txBody>
      </p:sp>
      <p:sp>
        <p:nvSpPr>
          <p:cNvPr id="2" name="Textplatzhalter 1"/>
          <p:cNvSpPr>
            <a:spLocks noGrp="1"/>
          </p:cNvSpPr>
          <p:nvPr>
            <p:ph type="body" sz="quarter" idx="13"/>
          </p:nvPr>
        </p:nvSpPr>
        <p:spPr/>
        <p:txBody>
          <a:bodyPr/>
          <a:lstStyle/>
          <a:p>
            <a:r>
              <a:rPr lang="en-US" dirty="0" smtClean="0"/>
              <a:t>Synergy Management</a:t>
            </a:r>
            <a:endParaRPr lang="en-US" dirty="0"/>
          </a:p>
        </p:txBody>
      </p:sp>
      <p:grpSp>
        <p:nvGrpSpPr>
          <p:cNvPr id="56" name="Gruppieren 55"/>
          <p:cNvGrpSpPr/>
          <p:nvPr/>
        </p:nvGrpSpPr>
        <p:grpSpPr>
          <a:xfrm>
            <a:off x="2788920" y="1697989"/>
            <a:ext cx="6314634" cy="4139622"/>
            <a:chOff x="2804160" y="1835149"/>
            <a:chExt cx="6314634" cy="4139622"/>
          </a:xfrm>
        </p:grpSpPr>
        <p:sp>
          <p:nvSpPr>
            <p:cNvPr id="58" name="Rectangle 3"/>
            <p:cNvSpPr/>
            <p:nvPr/>
          </p:nvSpPr>
          <p:spPr>
            <a:xfrm>
              <a:off x="5044925" y="1835149"/>
              <a:ext cx="2110512" cy="323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Synergies</a:t>
              </a:r>
              <a:endParaRPr lang="en-US" sz="900" b="1" dirty="0"/>
            </a:p>
          </p:txBody>
        </p:sp>
        <p:sp>
          <p:nvSpPr>
            <p:cNvPr id="59" name="Rectangle 4"/>
            <p:cNvSpPr/>
            <p:nvPr/>
          </p:nvSpPr>
          <p:spPr>
            <a:xfrm>
              <a:off x="3057106" y="2533649"/>
              <a:ext cx="1623471" cy="37029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Operating synergies</a:t>
              </a:r>
              <a:endParaRPr lang="en-US" sz="900" b="1" dirty="0">
                <a:solidFill>
                  <a:schemeClr val="bg1"/>
                </a:solidFill>
              </a:endParaRPr>
            </a:p>
          </p:txBody>
        </p:sp>
        <p:sp>
          <p:nvSpPr>
            <p:cNvPr id="60" name="Rectangle 5"/>
            <p:cNvSpPr/>
            <p:nvPr/>
          </p:nvSpPr>
          <p:spPr>
            <a:xfrm>
              <a:off x="5289144" y="2533649"/>
              <a:ext cx="1623471" cy="37029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Financial synergies</a:t>
              </a:r>
              <a:endParaRPr lang="en-US" sz="900" b="1" dirty="0">
                <a:solidFill>
                  <a:schemeClr val="bg1"/>
                </a:solidFill>
              </a:endParaRPr>
            </a:p>
          </p:txBody>
        </p:sp>
        <p:sp>
          <p:nvSpPr>
            <p:cNvPr id="61" name="Rectangle 8"/>
            <p:cNvSpPr/>
            <p:nvPr/>
          </p:nvSpPr>
          <p:spPr>
            <a:xfrm>
              <a:off x="5638769" y="3139880"/>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Tax benefits</a:t>
              </a:r>
              <a:endParaRPr lang="en-US" sz="900" b="1" dirty="0"/>
            </a:p>
          </p:txBody>
        </p:sp>
        <p:sp>
          <p:nvSpPr>
            <p:cNvPr id="62" name="Rectangle 10"/>
            <p:cNvSpPr/>
            <p:nvPr/>
          </p:nvSpPr>
          <p:spPr>
            <a:xfrm>
              <a:off x="5638769" y="4966763"/>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Lowering systematic risk (Diversification)</a:t>
              </a:r>
              <a:endParaRPr lang="en-US" sz="900" b="1" dirty="0"/>
            </a:p>
          </p:txBody>
        </p:sp>
        <p:sp>
          <p:nvSpPr>
            <p:cNvPr id="63" name="Rectangle 11"/>
            <p:cNvSpPr/>
            <p:nvPr/>
          </p:nvSpPr>
          <p:spPr>
            <a:xfrm>
              <a:off x="5638769" y="4341354"/>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Efficient Capital Allocation</a:t>
              </a:r>
            </a:p>
          </p:txBody>
        </p:sp>
        <p:sp>
          <p:nvSpPr>
            <p:cNvPr id="64" name="Rectangle 12"/>
            <p:cNvSpPr/>
            <p:nvPr/>
          </p:nvSpPr>
          <p:spPr>
            <a:xfrm>
              <a:off x="2804160" y="3727531"/>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Higher returns on new investments</a:t>
              </a:r>
              <a:endParaRPr lang="en-US" sz="900" b="1" dirty="0">
                <a:solidFill>
                  <a:schemeClr val="bg1"/>
                </a:solidFill>
              </a:endParaRPr>
            </a:p>
          </p:txBody>
        </p:sp>
        <p:sp>
          <p:nvSpPr>
            <p:cNvPr id="65" name="Rectangle 13"/>
            <p:cNvSpPr/>
            <p:nvPr/>
          </p:nvSpPr>
          <p:spPr>
            <a:xfrm>
              <a:off x="3973081" y="4341354"/>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Opex savings</a:t>
              </a:r>
              <a:endParaRPr lang="en-US" sz="900" b="1" dirty="0">
                <a:solidFill>
                  <a:schemeClr val="bg1"/>
                </a:solidFill>
              </a:endParaRPr>
            </a:p>
          </p:txBody>
        </p:sp>
        <p:sp>
          <p:nvSpPr>
            <p:cNvPr id="66" name="Rectangle 14"/>
            <p:cNvSpPr/>
            <p:nvPr/>
          </p:nvSpPr>
          <p:spPr>
            <a:xfrm>
              <a:off x="2804160" y="4966763"/>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More sustainable excess returns</a:t>
              </a:r>
              <a:endParaRPr lang="en-US" sz="900" b="1" dirty="0">
                <a:solidFill>
                  <a:schemeClr val="bg1"/>
                </a:solidFill>
              </a:endParaRPr>
            </a:p>
          </p:txBody>
        </p:sp>
        <p:sp>
          <p:nvSpPr>
            <p:cNvPr id="67" name="Rectangle 15"/>
            <p:cNvSpPr/>
            <p:nvPr/>
          </p:nvSpPr>
          <p:spPr>
            <a:xfrm>
              <a:off x="2804160" y="4341354"/>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More new investments</a:t>
              </a:r>
              <a:endParaRPr lang="en-US" sz="900" b="1" dirty="0">
                <a:solidFill>
                  <a:schemeClr val="bg1"/>
                </a:solidFill>
              </a:endParaRPr>
            </a:p>
          </p:txBody>
        </p:sp>
        <p:cxnSp>
          <p:nvCxnSpPr>
            <p:cNvPr id="68" name="Elbow Connector 16"/>
            <p:cNvCxnSpPr>
              <a:stCxn id="58" idx="2"/>
              <a:endCxn id="59" idx="0"/>
            </p:cNvCxnSpPr>
            <p:nvPr/>
          </p:nvCxnSpPr>
          <p:spPr>
            <a:xfrm rot="5400000">
              <a:off x="4796857" y="1230324"/>
              <a:ext cx="375311" cy="2231339"/>
            </a:xfrm>
            <a:prstGeom prst="bentConnector3">
              <a:avLst>
                <a:gd name="adj1" fmla="val 5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69" name="Rectangle 17"/>
            <p:cNvSpPr/>
            <p:nvPr/>
          </p:nvSpPr>
          <p:spPr>
            <a:xfrm>
              <a:off x="8112274" y="4966763"/>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Merger dip</a:t>
              </a:r>
              <a:endParaRPr lang="en-US" sz="900" b="1" dirty="0">
                <a:solidFill>
                  <a:schemeClr val="bg1"/>
                </a:solidFill>
              </a:endParaRPr>
            </a:p>
          </p:txBody>
        </p:sp>
        <p:sp>
          <p:nvSpPr>
            <p:cNvPr id="70" name="Rectangle 32"/>
            <p:cNvSpPr/>
            <p:nvPr/>
          </p:nvSpPr>
          <p:spPr>
            <a:xfrm>
              <a:off x="3973081" y="4966763"/>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Capex savings</a:t>
              </a:r>
              <a:endParaRPr lang="en-US" sz="900" b="1" dirty="0">
                <a:solidFill>
                  <a:schemeClr val="bg1"/>
                </a:solidFill>
              </a:endParaRPr>
            </a:p>
          </p:txBody>
        </p:sp>
        <p:sp>
          <p:nvSpPr>
            <p:cNvPr id="71" name="Rectangle 21"/>
            <p:cNvSpPr/>
            <p:nvPr/>
          </p:nvSpPr>
          <p:spPr>
            <a:xfrm>
              <a:off x="6650952" y="4341354"/>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Cash slack</a:t>
              </a:r>
              <a:endParaRPr lang="en-US" sz="900" b="1" dirty="0">
                <a:solidFill>
                  <a:schemeClr val="bg1"/>
                </a:solidFill>
              </a:endParaRPr>
            </a:p>
          </p:txBody>
        </p:sp>
        <p:sp>
          <p:nvSpPr>
            <p:cNvPr id="72" name="Rectangle 35"/>
            <p:cNvSpPr/>
            <p:nvPr/>
          </p:nvSpPr>
          <p:spPr>
            <a:xfrm>
              <a:off x="8112274" y="3139880"/>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Revenue</a:t>
              </a:r>
              <a:br>
                <a:rPr lang="en-US" sz="900" b="1" dirty="0" smtClean="0"/>
              </a:br>
              <a:r>
                <a:rPr lang="en-US" sz="900" b="1" dirty="0" smtClean="0"/>
                <a:t>(cannibalization/CoC)</a:t>
              </a:r>
              <a:endParaRPr lang="en-US" sz="900" b="1" dirty="0"/>
            </a:p>
          </p:txBody>
        </p:sp>
        <p:sp>
          <p:nvSpPr>
            <p:cNvPr id="73" name="Rectangle 37"/>
            <p:cNvSpPr/>
            <p:nvPr/>
          </p:nvSpPr>
          <p:spPr>
            <a:xfrm>
              <a:off x="8112274" y="4341354"/>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Capex increase</a:t>
              </a:r>
              <a:endParaRPr lang="en-US" sz="900" b="1" dirty="0"/>
            </a:p>
          </p:txBody>
        </p:sp>
        <p:sp>
          <p:nvSpPr>
            <p:cNvPr id="74" name="Rectangle 40"/>
            <p:cNvSpPr/>
            <p:nvPr/>
          </p:nvSpPr>
          <p:spPr>
            <a:xfrm>
              <a:off x="7495323" y="2533649"/>
              <a:ext cx="1623471" cy="37029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Dissynergies</a:t>
              </a:r>
              <a:endParaRPr lang="en-US" sz="900" b="1" dirty="0">
                <a:solidFill>
                  <a:schemeClr val="bg1"/>
                </a:solidFill>
              </a:endParaRPr>
            </a:p>
          </p:txBody>
        </p:sp>
        <p:sp>
          <p:nvSpPr>
            <p:cNvPr id="75" name="Rectangle 42"/>
            <p:cNvSpPr/>
            <p:nvPr/>
          </p:nvSpPr>
          <p:spPr>
            <a:xfrm>
              <a:off x="3961626" y="3139880"/>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Economies of scale</a:t>
              </a:r>
              <a:endParaRPr lang="en-US" sz="900" b="1" dirty="0"/>
            </a:p>
          </p:txBody>
        </p:sp>
        <p:sp>
          <p:nvSpPr>
            <p:cNvPr id="76" name="Rectangle 43"/>
            <p:cNvSpPr/>
            <p:nvPr/>
          </p:nvSpPr>
          <p:spPr>
            <a:xfrm>
              <a:off x="2804160" y="3139880"/>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Strategic advantages</a:t>
              </a:r>
              <a:endParaRPr lang="en-US" sz="900" b="1" dirty="0"/>
            </a:p>
          </p:txBody>
        </p:sp>
        <p:cxnSp>
          <p:nvCxnSpPr>
            <p:cNvPr id="77" name="Elbow Connector 64"/>
            <p:cNvCxnSpPr>
              <a:stCxn id="58" idx="2"/>
              <a:endCxn id="74" idx="0"/>
            </p:cNvCxnSpPr>
            <p:nvPr/>
          </p:nvCxnSpPr>
          <p:spPr>
            <a:xfrm rot="16200000" flipH="1">
              <a:off x="7015964" y="1242553"/>
              <a:ext cx="375311" cy="2206879"/>
            </a:xfrm>
            <a:prstGeom prst="bentConnector3">
              <a:avLst>
                <a:gd name="adj1" fmla="val 5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Elbow Connector 67"/>
            <p:cNvCxnSpPr>
              <a:stCxn id="58" idx="2"/>
              <a:endCxn id="60" idx="0"/>
            </p:cNvCxnSpPr>
            <p:nvPr/>
          </p:nvCxnSpPr>
          <p:spPr>
            <a:xfrm rot="16200000" flipH="1">
              <a:off x="5912875" y="2345643"/>
              <a:ext cx="375311" cy="699"/>
            </a:xfrm>
            <a:prstGeom prst="bentConnector3">
              <a:avLst>
                <a:gd name="adj1" fmla="val 5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Elbow Connector 70"/>
            <p:cNvCxnSpPr>
              <a:stCxn id="59" idx="2"/>
              <a:endCxn id="76" idx="0"/>
            </p:cNvCxnSpPr>
            <p:nvPr/>
          </p:nvCxnSpPr>
          <p:spPr>
            <a:xfrm rot="5400000">
              <a:off x="3462052" y="2733090"/>
              <a:ext cx="235940" cy="577641"/>
            </a:xfrm>
            <a:prstGeom prst="bentConnector3">
              <a:avLst>
                <a:gd name="adj1" fmla="val 5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Elbow Connector 73"/>
            <p:cNvCxnSpPr>
              <a:stCxn id="59" idx="2"/>
              <a:endCxn id="75" idx="0"/>
            </p:cNvCxnSpPr>
            <p:nvPr/>
          </p:nvCxnSpPr>
          <p:spPr>
            <a:xfrm rot="16200000" flipH="1">
              <a:off x="4040784" y="2731997"/>
              <a:ext cx="235940" cy="579825"/>
            </a:xfrm>
            <a:prstGeom prst="bentConnector3">
              <a:avLst>
                <a:gd name="adj1" fmla="val 5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Elbow Connector 76"/>
            <p:cNvCxnSpPr>
              <a:stCxn id="76" idx="2"/>
              <a:endCxn id="64" idx="1"/>
            </p:cNvCxnSpPr>
            <p:nvPr/>
          </p:nvCxnSpPr>
          <p:spPr>
            <a:xfrm rot="5400000">
              <a:off x="2870856" y="3541185"/>
              <a:ext cx="353651" cy="487041"/>
            </a:xfrm>
            <a:prstGeom prst="bentConnector4">
              <a:avLst>
                <a:gd name="adj1" fmla="val 16916"/>
                <a:gd name="adj2" fmla="val 128162"/>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Elbow Connector 76"/>
            <p:cNvCxnSpPr>
              <a:stCxn id="64" idx="1"/>
              <a:endCxn id="67" idx="1"/>
            </p:cNvCxnSpPr>
            <p:nvPr/>
          </p:nvCxnSpPr>
          <p:spPr>
            <a:xfrm rot="10800000" flipV="1">
              <a:off x="2804160" y="3961530"/>
              <a:ext cx="12700" cy="613823"/>
            </a:xfrm>
            <a:prstGeom prst="bentConnector3">
              <a:avLst>
                <a:gd name="adj1" fmla="val 1177496"/>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Elbow Connector 76"/>
            <p:cNvCxnSpPr>
              <a:stCxn id="67" idx="1"/>
              <a:endCxn id="66" idx="1"/>
            </p:cNvCxnSpPr>
            <p:nvPr/>
          </p:nvCxnSpPr>
          <p:spPr>
            <a:xfrm rot="10800000" flipV="1">
              <a:off x="2804160" y="4575353"/>
              <a:ext cx="12700" cy="625409"/>
            </a:xfrm>
            <a:prstGeom prst="bentConnector3">
              <a:avLst>
                <a:gd name="adj1" fmla="val 1162496"/>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Elbow Connector 76"/>
            <p:cNvCxnSpPr>
              <a:stCxn id="107" idx="1"/>
              <a:endCxn id="65" idx="1"/>
            </p:cNvCxnSpPr>
            <p:nvPr/>
          </p:nvCxnSpPr>
          <p:spPr>
            <a:xfrm rot="10800000" flipV="1">
              <a:off x="3973081" y="3961530"/>
              <a:ext cx="13276" cy="613823"/>
            </a:xfrm>
            <a:prstGeom prst="bentConnector3">
              <a:avLst>
                <a:gd name="adj1" fmla="val 78158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Elbow Connector 76"/>
            <p:cNvCxnSpPr>
              <a:stCxn id="65" idx="1"/>
              <a:endCxn id="70" idx="1"/>
            </p:cNvCxnSpPr>
            <p:nvPr/>
          </p:nvCxnSpPr>
          <p:spPr>
            <a:xfrm rot="10800000" flipV="1">
              <a:off x="3973081" y="4575353"/>
              <a:ext cx="12700" cy="625409"/>
            </a:xfrm>
            <a:prstGeom prst="bentConnector3">
              <a:avLst>
                <a:gd name="adj1" fmla="val 825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Elbow Connector 76"/>
            <p:cNvCxnSpPr>
              <a:stCxn id="60" idx="2"/>
              <a:endCxn id="61" idx="1"/>
            </p:cNvCxnSpPr>
            <p:nvPr/>
          </p:nvCxnSpPr>
          <p:spPr>
            <a:xfrm rot="5400000">
              <a:off x="5634855" y="2907855"/>
              <a:ext cx="469940" cy="462111"/>
            </a:xfrm>
            <a:prstGeom prst="bentConnector4">
              <a:avLst>
                <a:gd name="adj1" fmla="val 25103"/>
                <a:gd name="adj2" fmla="val 14378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Elbow Connector 76"/>
            <p:cNvCxnSpPr>
              <a:stCxn id="61" idx="1"/>
              <a:endCxn id="102" idx="1"/>
            </p:cNvCxnSpPr>
            <p:nvPr/>
          </p:nvCxnSpPr>
          <p:spPr>
            <a:xfrm rot="10800000" flipV="1">
              <a:off x="5638769" y="3373880"/>
              <a:ext cx="11946" cy="576064"/>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Elbow Connector 76"/>
            <p:cNvCxnSpPr>
              <a:stCxn id="102" idx="1"/>
              <a:endCxn id="63" idx="1"/>
            </p:cNvCxnSpPr>
            <p:nvPr/>
          </p:nvCxnSpPr>
          <p:spPr>
            <a:xfrm rot="10800000" flipV="1">
              <a:off x="5638769" y="3949944"/>
              <a:ext cx="11946" cy="625410"/>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Elbow Connector 76"/>
            <p:cNvCxnSpPr>
              <a:stCxn id="63" idx="1"/>
              <a:endCxn id="62" idx="1"/>
            </p:cNvCxnSpPr>
            <p:nvPr/>
          </p:nvCxnSpPr>
          <p:spPr>
            <a:xfrm rot="10800000" flipV="1">
              <a:off x="5638769" y="4575353"/>
              <a:ext cx="11946" cy="625409"/>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Elbow Connector 76"/>
            <p:cNvCxnSpPr>
              <a:stCxn id="74" idx="2"/>
              <a:endCxn id="72" idx="1"/>
            </p:cNvCxnSpPr>
            <p:nvPr/>
          </p:nvCxnSpPr>
          <p:spPr>
            <a:xfrm rot="5400000">
              <a:off x="7974697" y="3041518"/>
              <a:ext cx="469940" cy="194785"/>
            </a:xfrm>
            <a:prstGeom prst="bentConnector4">
              <a:avLst>
                <a:gd name="adj1" fmla="val 25103"/>
                <a:gd name="adj2" fmla="val 203872"/>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Elbow Connector 76"/>
            <p:cNvCxnSpPr>
              <a:stCxn id="72" idx="1"/>
              <a:endCxn id="104" idx="1"/>
            </p:cNvCxnSpPr>
            <p:nvPr/>
          </p:nvCxnSpPr>
          <p:spPr>
            <a:xfrm rot="10800000" flipV="1">
              <a:off x="8112274" y="3373880"/>
              <a:ext cx="11946" cy="576064"/>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Elbow Connector 76"/>
            <p:cNvCxnSpPr>
              <a:stCxn id="104" idx="1"/>
              <a:endCxn id="73" idx="1"/>
            </p:cNvCxnSpPr>
            <p:nvPr/>
          </p:nvCxnSpPr>
          <p:spPr>
            <a:xfrm rot="10800000" flipV="1">
              <a:off x="8112274" y="3949944"/>
              <a:ext cx="11946" cy="625410"/>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Elbow Connector 76"/>
            <p:cNvCxnSpPr>
              <a:stCxn id="73" idx="1"/>
              <a:endCxn id="69" idx="1"/>
            </p:cNvCxnSpPr>
            <p:nvPr/>
          </p:nvCxnSpPr>
          <p:spPr>
            <a:xfrm rot="10800000" flipV="1">
              <a:off x="8112274" y="4575353"/>
              <a:ext cx="11946" cy="625409"/>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Rectangle 9"/>
            <p:cNvSpPr/>
            <p:nvPr/>
          </p:nvSpPr>
          <p:spPr>
            <a:xfrm>
              <a:off x="5638769" y="3715944"/>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Added debt capacity</a:t>
              </a:r>
              <a:endParaRPr lang="en-US" sz="900" b="1" dirty="0"/>
            </a:p>
          </p:txBody>
        </p:sp>
        <p:sp>
          <p:nvSpPr>
            <p:cNvPr id="104" name="Rectangle 36"/>
            <p:cNvSpPr/>
            <p:nvPr/>
          </p:nvSpPr>
          <p:spPr>
            <a:xfrm>
              <a:off x="8112274" y="3715944"/>
              <a:ext cx="974082"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t>Opex increase</a:t>
              </a:r>
              <a:endParaRPr lang="en-US" sz="900" b="1" dirty="0"/>
            </a:p>
          </p:txBody>
        </p:sp>
        <p:sp>
          <p:nvSpPr>
            <p:cNvPr id="107" name="Rectangle 13"/>
            <p:cNvSpPr/>
            <p:nvPr/>
          </p:nvSpPr>
          <p:spPr>
            <a:xfrm>
              <a:off x="3986357" y="3727531"/>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Revenue (sales impact, market share)</a:t>
              </a:r>
              <a:endParaRPr lang="en-US" sz="900" b="1" dirty="0">
                <a:solidFill>
                  <a:schemeClr val="bg1"/>
                </a:solidFill>
              </a:endParaRPr>
            </a:p>
          </p:txBody>
        </p:sp>
        <p:cxnSp>
          <p:nvCxnSpPr>
            <p:cNvPr id="110" name="Elbow Connector 76"/>
            <p:cNvCxnSpPr>
              <a:stCxn id="75" idx="2"/>
              <a:endCxn id="107" idx="1"/>
            </p:cNvCxnSpPr>
            <p:nvPr/>
          </p:nvCxnSpPr>
          <p:spPr>
            <a:xfrm rot="5400000">
              <a:off x="4040687" y="3553550"/>
              <a:ext cx="353651" cy="462310"/>
            </a:xfrm>
            <a:prstGeom prst="bentConnector4">
              <a:avLst>
                <a:gd name="adj1" fmla="val 16916"/>
                <a:gd name="adj2" fmla="val 122662"/>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51" name="Rectangle 17"/>
            <p:cNvSpPr/>
            <p:nvPr/>
          </p:nvSpPr>
          <p:spPr>
            <a:xfrm>
              <a:off x="8112274" y="5506771"/>
              <a:ext cx="974082"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b="1" dirty="0" smtClean="0">
                  <a:solidFill>
                    <a:schemeClr val="bg1"/>
                  </a:solidFill>
                </a:rPr>
                <a:t>One-off cost</a:t>
              </a:r>
              <a:endParaRPr lang="en-US" sz="900" b="1" dirty="0">
                <a:solidFill>
                  <a:schemeClr val="bg1"/>
                </a:solidFill>
              </a:endParaRPr>
            </a:p>
          </p:txBody>
        </p:sp>
        <p:cxnSp>
          <p:nvCxnSpPr>
            <p:cNvPr id="152" name="Elbow Connector 76"/>
            <p:cNvCxnSpPr>
              <a:stCxn id="69" idx="1"/>
              <a:endCxn id="151" idx="1"/>
            </p:cNvCxnSpPr>
            <p:nvPr/>
          </p:nvCxnSpPr>
          <p:spPr>
            <a:xfrm rot="10800000" flipV="1">
              <a:off x="8112274" y="5200763"/>
              <a:ext cx="11946" cy="540008"/>
            </a:xfrm>
            <a:prstGeom prst="bentConnector3">
              <a:avLst>
                <a:gd name="adj1" fmla="val 180000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17213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rWvoN.nfVUumKvwyP1X4d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_eKMGlmKuEm5kxQ5BahV9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GJnbdZGcDkS6zaqQeuq0z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uqWOiwLCV0aXoDPhswOw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36EQZveHs0CK2CBY11oL1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rTBXEwtgSEOrs7aHTsGwz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SrgQyg_clkCf.aRvZWM9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ssdUDs4wWU61mE7BJPqFT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EG72FCfYbUmXyc.Y0MYCN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pd1GhQ_pl0OVcruE9JCKrg"/>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ZPyiBEExq0qPetdzEFhTO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1rFLxCfCyk2F5T3awsatr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DoS0FhA8BE2m7qxqIXIGT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cyZzTqleIUCnslmsvCUcw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oG.22XasQU6vthzsGYR4e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40TshJoH20.5drEpMIHHl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MKcLbAEA1kiW6B4oIkm5p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vMegJVpb8k2XPR5vUsaTV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vw6wgZvQkECuRGCHgHZArw"/>
</p:tagLst>
</file>

<file path=ppt/tags/tag1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ies gap analysis!Synergies gap analysis Diagramm8"/>
  <p:tag name="WASTB" val="TRUE"/>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20.xml><?xml version="1.0" encoding="utf-8"?>
<p:tagLst xmlns:a="http://schemas.openxmlformats.org/drawingml/2006/main" xmlns:r="http://schemas.openxmlformats.org/officeDocument/2006/relationships" xmlns:p="http://schemas.openxmlformats.org/presentationml/2006/main">
  <p:tag name="ADV_TOP" val="74,22102"/>
  <p:tag name="ADV_LEFT" val="28,52913"/>
  <p:tag name="ADV_HEIGHT" val="62,85496"/>
  <p:tag name="ADV_WIDTH" val="34,04685"/>
</p:tagLst>
</file>

<file path=ppt/tags/tag121.xml><?xml version="1.0" encoding="utf-8"?>
<p:tagLst xmlns:a="http://schemas.openxmlformats.org/drawingml/2006/main" xmlns:r="http://schemas.openxmlformats.org/officeDocument/2006/relationships" xmlns:p="http://schemas.openxmlformats.org/presentationml/2006/main">
  <p:tag name="FASFONT" val="Univers55"/>
</p:tagLst>
</file>

<file path=ppt/tags/tag122.xml><?xml version="1.0" encoding="utf-8"?>
<p:tagLst xmlns:a="http://schemas.openxmlformats.org/drawingml/2006/main" xmlns:r="http://schemas.openxmlformats.org/officeDocument/2006/relationships" xmlns:p="http://schemas.openxmlformats.org/presentationml/2006/main">
  <p:tag name="FAS_LEFT" val="395.625"/>
  <p:tag name="FAS_TOP" val="99.875"/>
  <p:tag name="FAS_HEIGHT" val="192.75"/>
  <p:tag name="FAS_WIDTH" val="362.875"/>
  <p:tag name="ADV_TOP" val="128,25"/>
  <p:tag name="ADV_LEFT" val="395,75"/>
  <p:tag name="ADV_HEIGHT" val="164,375"/>
  <p:tag name="ADV_WIDTH" val="362,875"/>
</p:tagLst>
</file>

<file path=ppt/tags/tag123.xml><?xml version="1.0" encoding="utf-8"?>
<p:tagLst xmlns:a="http://schemas.openxmlformats.org/drawingml/2006/main" xmlns:r="http://schemas.openxmlformats.org/officeDocument/2006/relationships" xmlns:p="http://schemas.openxmlformats.org/presentationml/2006/main">
  <p:tag name="FASFONT" val="Univers55"/>
</p:tagLst>
</file>

<file path=ppt/tags/tag124.xml><?xml version="1.0" encoding="utf-8"?>
<p:tagLst xmlns:a="http://schemas.openxmlformats.org/drawingml/2006/main" xmlns:r="http://schemas.openxmlformats.org/officeDocument/2006/relationships" xmlns:p="http://schemas.openxmlformats.org/presentationml/2006/main">
  <p:tag name="FASFONT" val="Univers55"/>
</p:tagLst>
</file>

<file path=ppt/tags/tag125.xml><?xml version="1.0" encoding="utf-8"?>
<p:tagLst xmlns:a="http://schemas.openxmlformats.org/drawingml/2006/main" xmlns:r="http://schemas.openxmlformats.org/officeDocument/2006/relationships" xmlns:p="http://schemas.openxmlformats.org/presentationml/2006/main">
  <p:tag name="FASFONT" val="Univers55"/>
</p:tagLst>
</file>

<file path=ppt/tags/tag126.xml><?xml version="1.0" encoding="utf-8"?>
<p:tagLst xmlns:a="http://schemas.openxmlformats.org/drawingml/2006/main" xmlns:r="http://schemas.openxmlformats.org/officeDocument/2006/relationships" xmlns:p="http://schemas.openxmlformats.org/presentationml/2006/main">
  <p:tag name="COPYRIGHT1" val="TRUE"/>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5.xml><?xml version="1.0" encoding="utf-8"?>
<p:tagLst xmlns:a="http://schemas.openxmlformats.org/drawingml/2006/main" xmlns:r="http://schemas.openxmlformats.org/officeDocument/2006/relationships" xmlns:p="http://schemas.openxmlformats.org/presentationml/2006/main">
  <p:tag name="FASFONT" val="Univers55"/>
</p:tagLst>
</file>

<file path=ppt/tags/tag16.xml><?xml version="1.0" encoding="utf-8"?>
<p:tagLst xmlns:a="http://schemas.openxmlformats.org/drawingml/2006/main" xmlns:r="http://schemas.openxmlformats.org/officeDocument/2006/relationships" xmlns:p="http://schemas.openxmlformats.org/presentationml/2006/main">
  <p:tag name="FASFONT" val="Univers55"/>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FASFONT" val="Univers55"/>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FASFONT" val="Univers55"/>
</p:tagLst>
</file>

<file path=ppt/tags/tag21.xml><?xml version="1.0" encoding="utf-8"?>
<p:tagLst xmlns:a="http://schemas.openxmlformats.org/drawingml/2006/main" xmlns:r="http://schemas.openxmlformats.org/officeDocument/2006/relationships" xmlns:p="http://schemas.openxmlformats.org/presentationml/2006/main">
  <p:tag name="FASFONT" val="Univers55"/>
</p:tagLst>
</file>

<file path=ppt/tags/tag22.xml><?xml version="1.0" encoding="utf-8"?>
<p:tagLst xmlns:a="http://schemas.openxmlformats.org/drawingml/2006/main" xmlns:r="http://schemas.openxmlformats.org/officeDocument/2006/relationships" xmlns:p="http://schemas.openxmlformats.org/presentationml/2006/main">
  <p:tag name="FASFONT" val="Univers55"/>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FASFONT" val="Univers55"/>
</p:tagLst>
</file>

<file path=ppt/tags/tag25.xml><?xml version="1.0" encoding="utf-8"?>
<p:tagLst xmlns:a="http://schemas.openxmlformats.org/drawingml/2006/main" xmlns:r="http://schemas.openxmlformats.org/officeDocument/2006/relationships" xmlns:p="http://schemas.openxmlformats.org/presentationml/2006/main">
  <p:tag name="FASFONT" val="Univers55"/>
</p:tagLst>
</file>

<file path=ppt/tags/tag26.xml><?xml version="1.0" encoding="utf-8"?>
<p:tagLst xmlns:a="http://schemas.openxmlformats.org/drawingml/2006/main" xmlns:r="http://schemas.openxmlformats.org/officeDocument/2006/relationships" xmlns:p="http://schemas.openxmlformats.org/presentationml/2006/main">
  <p:tag name="FASFONT" val="Univers55"/>
</p:tagLst>
</file>

<file path=ppt/tags/tag27.xml><?xml version="1.0" encoding="utf-8"?>
<p:tagLst xmlns:a="http://schemas.openxmlformats.org/drawingml/2006/main" xmlns:r="http://schemas.openxmlformats.org/officeDocument/2006/relationships" xmlns:p="http://schemas.openxmlformats.org/presentationml/2006/main">
  <p:tag name="FASFONT" val="Univers55"/>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FASFONT" val="Univers55"/>
</p:tagLst>
</file>

<file path=ppt/tags/tag3.xml><?xml version="1.0" encoding="utf-8"?>
<p:tagLst xmlns:a="http://schemas.openxmlformats.org/drawingml/2006/main" xmlns:r="http://schemas.openxmlformats.org/officeDocument/2006/relationships" xmlns:p="http://schemas.openxmlformats.org/presentationml/2006/main">
  <p:tag name="FASFONT" val="Univers55"/>
</p:tagLst>
</file>

<file path=ppt/tags/tag30.xml><?xml version="1.0" encoding="utf-8"?>
<p:tagLst xmlns:a="http://schemas.openxmlformats.org/drawingml/2006/main" xmlns:r="http://schemas.openxmlformats.org/officeDocument/2006/relationships" xmlns:p="http://schemas.openxmlformats.org/presentationml/2006/main">
  <p:tag name="FASFONT" val="Univers55"/>
</p:tagLst>
</file>

<file path=ppt/tags/tag31.xml><?xml version="1.0" encoding="utf-8"?>
<p:tagLst xmlns:a="http://schemas.openxmlformats.org/drawingml/2006/main" xmlns:r="http://schemas.openxmlformats.org/officeDocument/2006/relationships" xmlns:p="http://schemas.openxmlformats.org/presentationml/2006/main">
  <p:tag name="FASFONT" val="Univers55"/>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FASFONT" val="Univers55"/>
</p:tagLst>
</file>

<file path=ppt/tags/tag34.xml><?xml version="1.0" encoding="utf-8"?>
<p:tagLst xmlns:a="http://schemas.openxmlformats.org/drawingml/2006/main" xmlns:r="http://schemas.openxmlformats.org/officeDocument/2006/relationships" xmlns:p="http://schemas.openxmlformats.org/presentationml/2006/main">
  <p:tag name="FASFONT" val="Univers55"/>
</p:tagLst>
</file>

<file path=ppt/tags/tag35.xml><?xml version="1.0" encoding="utf-8"?>
<p:tagLst xmlns:a="http://schemas.openxmlformats.org/drawingml/2006/main" xmlns:r="http://schemas.openxmlformats.org/officeDocument/2006/relationships" xmlns:p="http://schemas.openxmlformats.org/presentationml/2006/main">
  <p:tag name="FASFONT" val="Univers55"/>
</p:tagLst>
</file>

<file path=ppt/tags/tag36.xml><?xml version="1.0" encoding="utf-8"?>
<p:tagLst xmlns:a="http://schemas.openxmlformats.org/drawingml/2006/main" xmlns:r="http://schemas.openxmlformats.org/officeDocument/2006/relationships" xmlns:p="http://schemas.openxmlformats.org/presentationml/2006/main">
  <p:tag name="FASFONT" val="Univers55"/>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FASFONT" val="Univers55"/>
</p:tagLst>
</file>

<file path=ppt/tags/tag39.xml><?xml version="1.0" encoding="utf-8"?>
<p:tagLst xmlns:a="http://schemas.openxmlformats.org/drawingml/2006/main" xmlns:r="http://schemas.openxmlformats.org/officeDocument/2006/relationships" xmlns:p="http://schemas.openxmlformats.org/presentationml/2006/main">
  <p:tag name="FAS_TOP" val="390.875"/>
  <p:tag name="FAS_LEFT" val="31.375"/>
  <p:tag name="FAS_HEIGHT" val="49.5"/>
  <p:tag name="FAS_WIDTH" val="29.75"/>
</p:tagLst>
</file>

<file path=ppt/tags/tag4.xml><?xml version="1.0" encoding="utf-8"?>
<p:tagLst xmlns:a="http://schemas.openxmlformats.org/drawingml/2006/main" xmlns:r="http://schemas.openxmlformats.org/officeDocument/2006/relationships" xmlns:p="http://schemas.openxmlformats.org/presentationml/2006/main">
  <p:tag name="FASFONT" val="Univers55"/>
</p:tagLst>
</file>

<file path=ppt/tags/tag40.xml><?xml version="1.0" encoding="utf-8"?>
<p:tagLst xmlns:a="http://schemas.openxmlformats.org/drawingml/2006/main" xmlns:r="http://schemas.openxmlformats.org/officeDocument/2006/relationships" xmlns:p="http://schemas.openxmlformats.org/presentationml/2006/main">
  <p:tag name="FAS_TOP" val="390.875"/>
  <p:tag name="FAS_LEFT" val="31.375"/>
  <p:tag name="FAS_HEIGHT" val="49.5"/>
  <p:tag name="FAS_WIDTH" val="29.75"/>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FAS_TOP" val="390.875"/>
  <p:tag name="FAS_LEFT" val="31.375"/>
  <p:tag name="FAS_HEIGHT" val="49.5"/>
  <p:tag name="FAS_WIDTH" val="29.75"/>
</p:tagLst>
</file>

<file path=ppt/tags/tag43.xml><?xml version="1.0" encoding="utf-8"?>
<p:tagLst xmlns:a="http://schemas.openxmlformats.org/drawingml/2006/main" xmlns:r="http://schemas.openxmlformats.org/officeDocument/2006/relationships" xmlns:p="http://schemas.openxmlformats.org/presentationml/2006/main">
  <p:tag name="FASFONT" val="Univers55"/>
</p:tagLst>
</file>

<file path=ppt/tags/tag44.xml><?xml version="1.0" encoding="utf-8"?>
<p:tagLst xmlns:a="http://schemas.openxmlformats.org/drawingml/2006/main" xmlns:r="http://schemas.openxmlformats.org/officeDocument/2006/relationships" xmlns:p="http://schemas.openxmlformats.org/presentationml/2006/main">
  <p:tag name="FASFONT" val="Univers55"/>
</p:tagLst>
</file>

<file path=ppt/tags/tag45.xml><?xml version="1.0" encoding="utf-8"?>
<p:tagLst xmlns:a="http://schemas.openxmlformats.org/drawingml/2006/main" xmlns:r="http://schemas.openxmlformats.org/officeDocument/2006/relationships" xmlns:p="http://schemas.openxmlformats.org/presentationml/2006/main">
  <p:tag name="FASFONT" val="Univers55"/>
</p:tagLst>
</file>

<file path=ppt/tags/tag46.xml><?xml version="1.0" encoding="utf-8"?>
<p:tagLst xmlns:a="http://schemas.openxmlformats.org/drawingml/2006/main" xmlns:r="http://schemas.openxmlformats.org/officeDocument/2006/relationships" xmlns:p="http://schemas.openxmlformats.org/presentationml/2006/main">
  <p:tag name="FASFONT" val="Univers55"/>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FASFONT" val="Univers55"/>
</p:tagLst>
</file>

<file path=ppt/tags/tag49.xml><?xml version="1.0" encoding="utf-8"?>
<p:tagLst xmlns:a="http://schemas.openxmlformats.org/drawingml/2006/main" xmlns:r="http://schemas.openxmlformats.org/officeDocument/2006/relationships" xmlns:p="http://schemas.openxmlformats.org/presentationml/2006/main">
  <p:tag name="FASFONT" val="Univers55"/>
</p:tagLst>
</file>

<file path=ppt/tags/tag5.xml><?xml version="1.0" encoding="utf-8"?>
<p:tagLst xmlns:a="http://schemas.openxmlformats.org/drawingml/2006/main" xmlns:r="http://schemas.openxmlformats.org/officeDocument/2006/relationships" xmlns:p="http://schemas.openxmlformats.org/presentationml/2006/main">
  <p:tag name="FASFONT" val="Univers55"/>
</p:tagLst>
</file>

<file path=ppt/tags/tag50.xml><?xml version="1.0" encoding="utf-8"?>
<p:tagLst xmlns:a="http://schemas.openxmlformats.org/drawingml/2006/main" xmlns:r="http://schemas.openxmlformats.org/officeDocument/2006/relationships" xmlns:p="http://schemas.openxmlformats.org/presentationml/2006/main">
  <p:tag name="FASFONT" val="Univers55"/>
</p:tagLst>
</file>

<file path=ppt/tags/tag51.xml><?xml version="1.0" encoding="utf-8"?>
<p:tagLst xmlns:a="http://schemas.openxmlformats.org/drawingml/2006/main" xmlns:r="http://schemas.openxmlformats.org/officeDocument/2006/relationships" xmlns:p="http://schemas.openxmlformats.org/presentationml/2006/main">
  <p:tag name="FASFONT" val="Univers55"/>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FASFONT" val="Univers55"/>
</p:tagLst>
</file>

<file path=ppt/tags/tag54.xml><?xml version="1.0" encoding="utf-8"?>
<p:tagLst xmlns:a="http://schemas.openxmlformats.org/drawingml/2006/main" xmlns:r="http://schemas.openxmlformats.org/officeDocument/2006/relationships" xmlns:p="http://schemas.openxmlformats.org/presentationml/2006/main">
  <p:tag name="FASFONT" val="Univers55"/>
</p:tagLst>
</file>

<file path=ppt/tags/tag5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6.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5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Composition of synergies!Composition of synergies Diagramm1"/>
  <p:tag name="WASTB" val="TRUE"/>
</p:tagLst>
</file>

<file path=ppt/tags/tag5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Composition of synergies!Composition of synergies Diagramm1"/>
</p:tagLst>
</file>

<file path=ppt/tags/tag59.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6.xml><?xml version="1.0" encoding="utf-8"?>
<p:tagLst xmlns:a="http://schemas.openxmlformats.org/drawingml/2006/main" xmlns:r="http://schemas.openxmlformats.org/officeDocument/2006/relationships" xmlns:p="http://schemas.openxmlformats.org/presentationml/2006/main">
  <p:tag name="FASFONT" val="Univers55"/>
</p:tagLst>
</file>

<file path=ppt/tags/tag6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case 1!$A$1:$G$28"/>
  <p:tag name="WASTB" val="TRUE"/>
</p:tagLst>
</file>

<file path=ppt/tags/tag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case 1!$A$1:$G$28"/>
</p:tagLst>
</file>

<file path=ppt/tags/tag62.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63.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6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case 2!$A$1:$H$46"/>
  <p:tag name="WASTB" val="TRUE"/>
</p:tagLst>
</file>

<file path=ppt/tags/tag6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case 2!$A$1:$H$46"/>
</p:tagLst>
</file>

<file path=ppt/tags/tag6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benchmarking!$A$1:$I$9"/>
</p:tagLst>
</file>

<file path=ppt/tags/tag67.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8.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69.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7.xml><?xml version="1.0" encoding="utf-8"?>
<p:tagLst xmlns:a="http://schemas.openxmlformats.org/drawingml/2006/main" xmlns:r="http://schemas.openxmlformats.org/officeDocument/2006/relationships" xmlns:p="http://schemas.openxmlformats.org/presentationml/2006/main">
  <p:tag name="FASFONT" val="Univers55"/>
</p:tagLst>
</file>

<file path=ppt/tags/tag7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1.xml><?xml version="1.0" encoding="utf-8"?>
<p:tagLst xmlns:a="http://schemas.openxmlformats.org/drawingml/2006/main" xmlns:r="http://schemas.openxmlformats.org/officeDocument/2006/relationships" xmlns:p="http://schemas.openxmlformats.org/presentationml/2006/main">
  <p:tag name="ADV_TOP" val="384,25"/>
  <p:tag name="ADV_LEFT" val="71,25"/>
  <p:tag name="ADV_HEIGHT" val="112,5"/>
  <p:tag name="ADV_WIDTH" val="50,75"/>
</p:tagLst>
</file>

<file path=ppt/tags/tag72.xml><?xml version="1.0" encoding="utf-8"?>
<p:tagLst xmlns:a="http://schemas.openxmlformats.org/drawingml/2006/main" xmlns:r="http://schemas.openxmlformats.org/officeDocument/2006/relationships" xmlns:p="http://schemas.openxmlformats.org/presentationml/2006/main">
  <p:tag name="ADV_TOP" val="384,25"/>
  <p:tag name="ADV_LEFT" val="121,125"/>
  <p:tag name="ADV_HEIGHT" val="112,5"/>
  <p:tag name="ADV_WIDTH" val="50,625"/>
</p:tagLst>
</file>

<file path=ppt/tags/tag73.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 name="THINKCELLSHAPEDONOTDELETE" val="pg_n371vHNkWCMxwSjcvcqg"/>
</p:tagLst>
</file>

<file path=ppt/tags/tag7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y benchmarking!$A$1:$I$9"/>
  <p:tag name="WASTB" val="TRUE"/>
</p:tagLst>
</file>

<file path=ppt/tags/tag7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Uplift on profitability!$A$1:$D$8"/>
</p:tagLst>
</file>

<file path=ppt/tags/tag76.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7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78.xml><?xml version="1.0" encoding="utf-8"?>
<p:tagLst xmlns:a="http://schemas.openxmlformats.org/drawingml/2006/main" xmlns:r="http://schemas.openxmlformats.org/officeDocument/2006/relationships" xmlns:p="http://schemas.openxmlformats.org/presentationml/2006/main">
  <p:tag name="ADV_TOP" val="264.3301"/>
  <p:tag name="ADV_LEFT" val="180.25"/>
  <p:tag name="ADV_HEIGHT" val="16.56016"/>
  <p:tag name="ADV_WIDTH" val="283.5"/>
  <p:tag name="THINKCELLSHAPEDONOTDELETE" val="pg_n371vHNkWCMxwSjcvcqg"/>
</p:tagLst>
</file>

<file path=ppt/tags/tag79.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xml><?xml version="1.0" encoding="utf-8"?>
<p:tagLst xmlns:a="http://schemas.openxmlformats.org/drawingml/2006/main" xmlns:r="http://schemas.openxmlformats.org/officeDocument/2006/relationships" xmlns:p="http://schemas.openxmlformats.org/presentationml/2006/main">
  <p:tag name="FASFONT" val="Univers55"/>
</p:tagLst>
</file>

<file path=ppt/tags/tag80.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81.xml><?xml version="1.0" encoding="utf-8"?>
<p:tagLst xmlns:a="http://schemas.openxmlformats.org/drawingml/2006/main" xmlns:r="http://schemas.openxmlformats.org/officeDocument/2006/relationships" xmlns:p="http://schemas.openxmlformats.org/presentationml/2006/main">
  <p:tag name="ADV_TOP" val="384,25"/>
  <p:tag name="ADV_LEFT" val="71,25"/>
  <p:tag name="ADV_HEIGHT" val="112,5"/>
  <p:tag name="ADV_WIDTH" val="50,75"/>
</p:tagLst>
</file>

<file path=ppt/tags/tag82.xml><?xml version="1.0" encoding="utf-8"?>
<p:tagLst xmlns:a="http://schemas.openxmlformats.org/drawingml/2006/main" xmlns:r="http://schemas.openxmlformats.org/officeDocument/2006/relationships" xmlns:p="http://schemas.openxmlformats.org/presentationml/2006/main">
  <p:tag name="ADV_TOP" val="384,25"/>
  <p:tag name="ADV_LEFT" val="121,125"/>
  <p:tag name="ADV_HEIGHT" val="112,5"/>
  <p:tag name="ADV_WIDTH" val="50,625"/>
</p:tagLst>
</file>

<file path=ppt/tags/tag8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Uplift on profitability!$A$1:$D$8"/>
  <p:tag name="WASTB" val="TRUE"/>
</p:tagLst>
</file>

<file path=ppt/tags/tag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Ramp-up of synergies!$A$1:$G$21"/>
</p:tagLst>
</file>

<file path=ppt/tags/tag85.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8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Ramp-up of synergies!$A$1:$G$21"/>
  <p:tag name="WASTB" val="TRUE"/>
</p:tagLst>
</file>

<file path=ppt/tags/tag8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ales and EBIT synergies!Sales and EBIT synergies Diagramm1"/>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yIjFhq2p0ewseE7a8XX0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aMoAhbDTE2NyTeDBHwmiQ"/>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Pc9JBQ0Vkqa9qyBh_FaE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G9jZFs._UqYCDgy9c0S8w"/>
</p:tagLst>
</file>

<file path=ppt/tags/tag92.xml><?xml version="1.0" encoding="utf-8"?>
<p:tagLst xmlns:a="http://schemas.openxmlformats.org/drawingml/2006/main" xmlns:r="http://schemas.openxmlformats.org/officeDocument/2006/relationships" xmlns:p="http://schemas.openxmlformats.org/presentationml/2006/main">
  <p:tag name="ADV_TOP" val="99.875"/>
  <p:tag name="ADV_LEFT" val="395.75"/>
  <p:tag name="ADV_HEIGHT" val="192.75"/>
  <p:tag name="ADV_WIDTH" val="362.75"/>
</p:tagLst>
</file>

<file path=ppt/tags/tag9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ales and EBIT synergies!Sales and EBIT synergies Diagramm1"/>
  <p:tag name="WASTB" val="TRUE"/>
</p:tagLst>
</file>

<file path=ppt/tags/tag9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ales and EBIT synergies!Sales and EBIT synergies Diagramm2"/>
  <p:tag name="WASTB" val="TRUE"/>
</p:tagLst>
</file>

<file path=ppt/tags/tag9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ales and EBIT synergies!Sales and EBIT synergies Diagramm2"/>
</p:tagLst>
</file>

<file path=ppt/tags/tag9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Deal Execution\Workbook_Synergy Management.xlsx]Synergies gap analysis!Synergies gap analysis Diagramm8"/>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q_7s1NVcUm2l1tW4L4w.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c.s9xJKHjUCO7Vrq59OWC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Q7qgZ4RATkqfoeVPCr2hWA"/>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8B09D-E27A-4AE6-8894-A4C52B20E6E8}">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247E66FC-30D8-4B3C-88F9-0580FB9A9D17}">
  <ds:schemaRefs>
    <ds:schemaRef ds:uri="http://schemas.microsoft.com/sharepoint/v3/contenttype/forms"/>
  </ds:schemaRefs>
</ds:datastoreItem>
</file>

<file path=customXml/itemProps3.xml><?xml version="1.0" encoding="utf-8"?>
<ds:datastoreItem xmlns:ds="http://schemas.openxmlformats.org/officeDocument/2006/customXml" ds:itemID="{68965FA3-1735-48AF-8A1F-DC4A01AADA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4852</Words>
  <Application>Microsoft Office PowerPoint</Application>
  <PresentationFormat>A4-Papier (210x297 mm)</PresentationFormat>
  <Paragraphs>798</Paragraphs>
  <Slides>28</Slides>
  <Notes>28</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3</vt:i4>
      </vt:variant>
      <vt:variant>
        <vt:lpstr>Folientitel</vt:lpstr>
      </vt:variant>
      <vt:variant>
        <vt:i4>28</vt:i4>
      </vt:variant>
    </vt:vector>
  </HeadingPairs>
  <TitlesOfParts>
    <vt:vector size="44" baseType="lpstr">
      <vt:lpstr>MS PGothic</vt:lpstr>
      <vt:lpstr>MS PGothic</vt:lpstr>
      <vt:lpstr>SimSun</vt:lpstr>
      <vt:lpstr>Arial</vt:lpstr>
      <vt:lpstr>Calibri</vt:lpstr>
      <vt:lpstr>KPMG Extralight</vt:lpstr>
      <vt:lpstr>KPMG Light</vt:lpstr>
      <vt:lpstr>Symbol</vt:lpstr>
      <vt:lpstr>Times New Roman</vt:lpstr>
      <vt:lpstr>Univers 45 Light</vt:lpstr>
      <vt:lpstr>Univers for KPMG Light</vt:lpstr>
      <vt:lpstr>Wingdings</vt:lpstr>
      <vt:lpstr>KPMG_Report_4x3_050216_2016</vt:lpstr>
      <vt:lpstr>Arbeitsblatt</vt:lpstr>
      <vt:lpstr>Präsentation</vt:lpstr>
      <vt:lpstr>Formel</vt:lpstr>
      <vt:lpstr>Workbook Synergy         Management</vt:lpstr>
      <vt:lpstr>Disclaimer</vt:lpstr>
      <vt:lpstr>Overview (1/4) – Mission statement</vt:lpstr>
      <vt:lpstr>Overview (2/4) – Pitfalls</vt:lpstr>
      <vt:lpstr>Overview (3/4) – Core issues</vt:lpstr>
      <vt:lpstr>Overview (4/4) – Approach</vt:lpstr>
      <vt:lpstr>1. What role do synergies play in the management of transactions? (1/3)</vt:lpstr>
      <vt:lpstr>1. What role do synergies play in the management of transactions? (2/3)</vt:lpstr>
      <vt:lpstr>1. What role do synergies play in the management of transactions? (3/3)</vt:lpstr>
      <vt:lpstr>2. What synergy potentials can be determined? (1/2)</vt:lpstr>
      <vt:lpstr>2. What synergy potentials can be determined? (2/2)</vt:lpstr>
      <vt:lpstr>3. How are the synergy potentials assessed? (1/8)</vt:lpstr>
      <vt:lpstr>3. How are the synergy potentials assessed? (2/8)</vt:lpstr>
      <vt:lpstr>3. How are the synergy potentials assessed? (3/8) – Project example 1</vt:lpstr>
      <vt:lpstr>3. How are the synergy potentials assessed? (4/8) – Project example 2</vt:lpstr>
      <vt:lpstr>3. How are the synergy potentials assessed? (5/8) – Project example 2</vt:lpstr>
      <vt:lpstr>3. How are the synergy potentials assessed? (6/8) – Project example 2</vt:lpstr>
      <vt:lpstr>3. How are the synergy potentials assessed? (7/8) – Project example 2</vt:lpstr>
      <vt:lpstr>3. How are the synergy potentials assessed? (8/8) – Project example 2</vt:lpstr>
      <vt:lpstr>4. Synergy assessment and synergy case: What financial goals must be achieved overall? (project example)</vt:lpstr>
      <vt:lpstr>5. Synergy Case: What additional costs (or optimization potential) occur with the implementation? (project example) </vt:lpstr>
      <vt:lpstr>6. Synergy Case: Gap analysis - Can the goals be achieved according to the forecast? (project example) </vt:lpstr>
      <vt:lpstr>7. How can an effective monitoring be guaranteed? (1/5) – Project example reporting without TrAction</vt:lpstr>
      <vt:lpstr>7. How can an effective monitoring be guaranteed? (2/5)  Metrics management with TrAction</vt:lpstr>
      <vt:lpstr>7. How can an effective monitoring be guaranteed? (3/5) – Metrics management with TrAction</vt:lpstr>
      <vt:lpstr>7. How can an effective monitoring be guaranteed? (4/5) Metrics management with TrAction</vt:lpstr>
      <vt:lpstr>7. How can an effective monitoring be guaranteed? (5/5) Metrics management with TrAction</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751</cp:revision>
  <dcterms:created xsi:type="dcterms:W3CDTF">2016-06-20T11:42:26Z</dcterms:created>
  <dcterms:modified xsi:type="dcterms:W3CDTF">2017-04-21T11:47:48Z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